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tiff" ContentType="image/tiff"/>
  <Default Extension="mp4" ContentType="video/mp4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36" r:id="rId2"/>
    <p:sldId id="343" r:id="rId3"/>
    <p:sldId id="348" r:id="rId4"/>
    <p:sldId id="339" r:id="rId5"/>
    <p:sldId id="376" r:id="rId6"/>
    <p:sldId id="352" r:id="rId7"/>
    <p:sldId id="374" r:id="rId8"/>
    <p:sldId id="375" r:id="rId9"/>
    <p:sldId id="360" r:id="rId10"/>
    <p:sldId id="356" r:id="rId11"/>
    <p:sldId id="355" r:id="rId12"/>
    <p:sldId id="358" r:id="rId13"/>
    <p:sldId id="346" r:id="rId14"/>
    <p:sldId id="351" r:id="rId15"/>
    <p:sldId id="361" r:id="rId16"/>
    <p:sldId id="380" r:id="rId17"/>
    <p:sldId id="379" r:id="rId18"/>
    <p:sldId id="362" r:id="rId19"/>
    <p:sldId id="363" r:id="rId20"/>
    <p:sldId id="364" r:id="rId21"/>
    <p:sldId id="365" r:id="rId22"/>
    <p:sldId id="366" r:id="rId23"/>
    <p:sldId id="367" r:id="rId24"/>
    <p:sldId id="368" r:id="rId25"/>
    <p:sldId id="369" r:id="rId26"/>
    <p:sldId id="370" r:id="rId27"/>
    <p:sldId id="372" r:id="rId28"/>
    <p:sldId id="381" r:id="rId29"/>
    <p:sldId id="373" r:id="rId30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48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2" autoAdjust="0"/>
    <p:restoredTop sz="95701" autoAdjust="0"/>
  </p:normalViewPr>
  <p:slideViewPr>
    <p:cSldViewPr>
      <p:cViewPr varScale="1">
        <p:scale>
          <a:sx n="103" d="100"/>
          <a:sy n="103" d="100"/>
        </p:scale>
        <p:origin x="1368" y="184"/>
      </p:cViewPr>
      <p:guideLst>
        <p:guide orient="horz" pos="3748"/>
        <p:guide pos="2880"/>
        <p:guide orient="horz" pos="220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531946082662304"/>
          <c:y val="0.0574730007545804"/>
          <c:w val="0.763461712002271"/>
          <c:h val="0.84680845237339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Domestic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7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</c:dPt>
          <c:cat>
            <c:numRef>
              <c:f>Foglio1!$A$2:$A$9</c:f>
              <c:numCache>
                <c:formatCode>General</c:formatCode>
                <c:ptCount val="8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  <c:pt idx="6">
                  <c:v>2016.0</c:v>
                </c:pt>
                <c:pt idx="7">
                  <c:v>2017.0</c:v>
                </c:pt>
              </c:numCache>
            </c:numRef>
          </c:cat>
          <c:val>
            <c:numRef>
              <c:f>Foglio1!$B$2:$B$9</c:f>
              <c:numCache>
                <c:formatCode>General</c:formatCode>
                <c:ptCount val="8"/>
                <c:pt idx="0">
                  <c:v>3.3</c:v>
                </c:pt>
                <c:pt idx="1">
                  <c:v>4.1</c:v>
                </c:pt>
                <c:pt idx="2">
                  <c:v>3.6</c:v>
                </c:pt>
                <c:pt idx="3">
                  <c:v>3.2</c:v>
                </c:pt>
                <c:pt idx="4">
                  <c:v>4.4</c:v>
                </c:pt>
                <c:pt idx="5">
                  <c:v>5.0</c:v>
                </c:pt>
                <c:pt idx="6">
                  <c:v>4.9</c:v>
                </c:pt>
                <c:pt idx="7">
                  <c:v>5.2</c:v>
                </c:pt>
              </c:numCache>
            </c:numRef>
          </c:val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Export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Pt>
            <c:idx val="7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cat>
            <c:numRef>
              <c:f>Foglio1!$A$2:$A$9</c:f>
              <c:numCache>
                <c:formatCode>General</c:formatCode>
                <c:ptCount val="8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  <c:pt idx="6">
                  <c:v>2016.0</c:v>
                </c:pt>
                <c:pt idx="7">
                  <c:v>2017.0</c:v>
                </c:pt>
              </c:numCache>
            </c:numRef>
          </c:cat>
          <c:val>
            <c:numRef>
              <c:f>Foglio1!$C$2:$C$9</c:f>
              <c:numCache>
                <c:formatCode>General</c:formatCode>
                <c:ptCount val="8"/>
                <c:pt idx="0">
                  <c:v>1.4</c:v>
                </c:pt>
                <c:pt idx="1">
                  <c:v>4.0</c:v>
                </c:pt>
                <c:pt idx="2">
                  <c:v>2.3</c:v>
                </c:pt>
                <c:pt idx="3">
                  <c:v>4.4</c:v>
                </c:pt>
                <c:pt idx="4">
                  <c:v>4.5</c:v>
                </c:pt>
                <c:pt idx="5">
                  <c:v>9.1</c:v>
                </c:pt>
                <c:pt idx="6">
                  <c:v>8.9</c:v>
                </c:pt>
                <c:pt idx="7">
                  <c:v>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549587648"/>
        <c:axId val="-1549585328"/>
        <c:axId val="0"/>
      </c:bar3DChart>
      <c:catAx>
        <c:axId val="-1549587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49585328"/>
        <c:crosses val="autoZero"/>
        <c:auto val="1"/>
        <c:lblAlgn val="ctr"/>
        <c:lblOffset val="100"/>
        <c:noMultiLvlLbl val="0"/>
      </c:catAx>
      <c:valAx>
        <c:axId val="-1549585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549587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3926733077742"/>
          <c:y val="0.104876374708064"/>
          <c:w val="0.332059105304059"/>
          <c:h val="0.09182722179800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531946082662304"/>
          <c:y val="0.0574730007545804"/>
          <c:w val="0.744314989075951"/>
          <c:h val="0.82830940338790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Employees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Foglio1!$A$2:$A$8</c:f>
              <c:numCache>
                <c:formatCode>General</c:formatCode>
                <c:ptCount val="7"/>
                <c:pt idx="0">
                  <c:v>2010.0</c:v>
                </c:pt>
                <c:pt idx="1">
                  <c:v>2011.0</c:v>
                </c:pt>
                <c:pt idx="2">
                  <c:v>2012.0</c:v>
                </c:pt>
                <c:pt idx="3">
                  <c:v>2013.0</c:v>
                </c:pt>
                <c:pt idx="4">
                  <c:v>2014.0</c:v>
                </c:pt>
                <c:pt idx="5">
                  <c:v>2015.0</c:v>
                </c:pt>
                <c:pt idx="6">
                  <c:v>2016.0</c:v>
                </c:pt>
              </c:numCache>
            </c:numRef>
          </c:cat>
          <c:val>
            <c:numRef>
              <c:f>Foglio1!$B$2:$B$8</c:f>
              <c:numCache>
                <c:formatCode>General</c:formatCode>
                <c:ptCount val="7"/>
                <c:pt idx="0">
                  <c:v>30.0</c:v>
                </c:pt>
                <c:pt idx="1">
                  <c:v>42.0</c:v>
                </c:pt>
                <c:pt idx="2">
                  <c:v>46.0</c:v>
                </c:pt>
                <c:pt idx="3">
                  <c:v>50.0</c:v>
                </c:pt>
                <c:pt idx="4">
                  <c:v>67.0</c:v>
                </c:pt>
                <c:pt idx="5">
                  <c:v>90.0</c:v>
                </c:pt>
                <c:pt idx="6">
                  <c:v>94.0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628842432"/>
        <c:axId val="-1628840112"/>
        <c:axId val="0"/>
      </c:bar3DChart>
      <c:catAx>
        <c:axId val="-162884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28840112"/>
        <c:crosses val="autoZero"/>
        <c:auto val="1"/>
        <c:lblAlgn val="ctr"/>
        <c:lblOffset val="100"/>
        <c:noMultiLvlLbl val="0"/>
      </c:catAx>
      <c:valAx>
        <c:axId val="-162884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28842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2849994788626"/>
          <c:y val="0.112309990653689"/>
          <c:w val="0.290319939494611"/>
          <c:h val="0.1438622454408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2471299485242"/>
          <c:y val="0.0746902265257026"/>
          <c:w val="0.728025589749287"/>
          <c:h val="0.708399070975536"/>
        </c:manualLayout>
      </c:layout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Sector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0.00587897641002841"/>
                  <c:y val="-0.1259667072904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52795985631226"/>
                  <c:y val="-0.13815703380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23759397104"/>
                      <c:h val="0.210100437411952"/>
                    </c:manualLayout>
                  </c15:layout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091124134355442"/>
                  <c:y val="-0.012190326511976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676082287153279"/>
                  <c:y val="0.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055947487316"/>
                      <c:h val="0.14413029379326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Foglio1!$A$2:$A$6</c:f>
              <c:strCache>
                <c:ptCount val="5"/>
                <c:pt idx="0">
                  <c:v>Packaging</c:v>
                </c:pt>
                <c:pt idx="1">
                  <c:v>Automotive</c:v>
                </c:pt>
                <c:pt idx="2">
                  <c:v>Technical Molding</c:v>
                </c:pt>
                <c:pt idx="3">
                  <c:v>Medical</c:v>
                </c:pt>
                <c:pt idx="4">
                  <c:v>Beverage</c:v>
                </c:pt>
              </c:strCache>
            </c:strRef>
          </c:cat>
          <c:val>
            <c:numRef>
              <c:f>Foglio1!$B$2:$B$6</c:f>
              <c:numCache>
                <c:formatCode>General</c:formatCode>
                <c:ptCount val="5"/>
                <c:pt idx="0">
                  <c:v>40.0</c:v>
                </c:pt>
                <c:pt idx="1">
                  <c:v>20.0</c:v>
                </c:pt>
                <c:pt idx="2">
                  <c:v>30.0</c:v>
                </c:pt>
                <c:pt idx="3">
                  <c:v>7.0</c:v>
                </c:pt>
                <c:pt idx="4">
                  <c:v>3.0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2118799942413"/>
          <c:y val="0.133851795178657"/>
          <c:w val="0.756972754182771"/>
          <c:h val="0.675670739682322"/>
        </c:manualLayout>
      </c:layout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Sector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0.00960238320565872"/>
                  <c:y val="-0.04733516891234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16003972009431"/>
                  <c:y val="0.055941563260047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1446241916062"/>
                  <c:y val="-0.1204895208677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0301216892527947"/>
                  <c:y val="-0.073154351955447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191579052751189"/>
                  <c:y val="-0.0043030277566382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7562951365805"/>
                      <c:h val="0.17946500755261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Foglio1!$A$2:$A$7</c:f>
              <c:strCache>
                <c:ptCount val="6"/>
                <c:pt idx="0">
                  <c:v>Thin Wall IML</c:v>
                </c:pt>
                <c:pt idx="1">
                  <c:v>Thin Wall</c:v>
                </c:pt>
                <c:pt idx="2">
                  <c:v>Cutlery</c:v>
                </c:pt>
                <c:pt idx="3">
                  <c:v>Crates &amp; Boxes</c:v>
                </c:pt>
                <c:pt idx="4">
                  <c:v>Paint Containers</c:v>
                </c:pt>
                <c:pt idx="5">
                  <c:v>Caps &amp; Closures</c:v>
                </c:pt>
              </c:strCache>
            </c:strRef>
          </c:cat>
          <c:val>
            <c:numRef>
              <c:f>Foglio1!$B$2:$B$7</c:f>
              <c:numCache>
                <c:formatCode>General</c:formatCode>
                <c:ptCount val="6"/>
                <c:pt idx="0">
                  <c:v>25.0</c:v>
                </c:pt>
                <c:pt idx="1">
                  <c:v>20.0</c:v>
                </c:pt>
                <c:pt idx="2">
                  <c:v>25.0</c:v>
                </c:pt>
                <c:pt idx="3">
                  <c:v>10.0</c:v>
                </c:pt>
                <c:pt idx="4">
                  <c:v>15.0</c:v>
                </c:pt>
                <c:pt idx="5">
                  <c:v>5.0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  <a:prstGeom prst="rect">
            <a:avLst/>
          </a:prstGeom>
        </p:spPr>
        <p:txBody>
          <a:bodyPr vert="horz" lIns="91318" tIns="45659" rIns="91318" bIns="45659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9954" y="0"/>
            <a:ext cx="2946135" cy="496253"/>
          </a:xfrm>
          <a:prstGeom prst="rect">
            <a:avLst/>
          </a:prstGeom>
        </p:spPr>
        <p:txBody>
          <a:bodyPr vert="horz" lIns="91318" tIns="45659" rIns="91318" bIns="45659" rtlCol="0"/>
          <a:lstStyle>
            <a:lvl1pPr algn="r">
              <a:defRPr sz="1200"/>
            </a:lvl1pPr>
          </a:lstStyle>
          <a:p>
            <a:fld id="{AA56BAD5-8A82-4D18-A2E8-FF222E6334C4}" type="datetimeFigureOut">
              <a:rPr lang="it-IT" smtClean="0"/>
              <a:t>19/06/17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800"/>
            <a:ext cx="2946135" cy="496252"/>
          </a:xfrm>
          <a:prstGeom prst="rect">
            <a:avLst/>
          </a:prstGeom>
        </p:spPr>
        <p:txBody>
          <a:bodyPr vert="horz" lIns="91318" tIns="45659" rIns="91318" bIns="45659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9954" y="9428800"/>
            <a:ext cx="2946135" cy="496252"/>
          </a:xfrm>
          <a:prstGeom prst="rect">
            <a:avLst/>
          </a:prstGeom>
        </p:spPr>
        <p:txBody>
          <a:bodyPr vert="horz" lIns="91318" tIns="45659" rIns="91318" bIns="45659" rtlCol="0" anchor="b"/>
          <a:lstStyle>
            <a:lvl1pPr algn="r">
              <a:defRPr sz="1200"/>
            </a:lvl1pPr>
          </a:lstStyle>
          <a:p>
            <a:fld id="{B423FF7A-F92F-4724-905D-CB34DDB2D47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68288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318" tIns="45659" rIns="91318" bIns="45659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1318" tIns="45659" rIns="91318" bIns="45659" rtlCol="0"/>
          <a:lstStyle>
            <a:lvl1pPr algn="r">
              <a:defRPr sz="1200"/>
            </a:lvl1pPr>
          </a:lstStyle>
          <a:p>
            <a:fld id="{6D25A765-5B39-4D2D-A2BB-C7661E8B64E8}" type="datetimeFigureOut">
              <a:rPr lang="it-IT" smtClean="0"/>
              <a:t>19/06/17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18" tIns="45659" rIns="91318" bIns="45659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318" tIns="45659" rIns="91318" bIns="45659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318" tIns="45659" rIns="91318" bIns="45659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318" tIns="45659" rIns="91318" bIns="45659" rtlCol="0" anchor="b"/>
          <a:lstStyle>
            <a:lvl1pPr algn="r">
              <a:defRPr sz="1200"/>
            </a:lvl1pPr>
          </a:lstStyle>
          <a:p>
            <a:fld id="{24CE794A-F808-475B-A84C-869BEEDDDC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190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E794A-F808-475B-A84C-869BEEDDDCD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197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E794A-F808-475B-A84C-869BEEDDDCD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0733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E794A-F808-475B-A84C-869BEEDDDCD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1619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E794A-F808-475B-A84C-869BEEDDDCD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122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E794A-F808-475B-A84C-869BEEDDDCD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3719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E794A-F808-475B-A84C-869BEEDDDCD0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1757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E794A-F808-475B-A84C-869BEEDDDCD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613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E794A-F808-475B-A84C-869BEEDDDCD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367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E794A-F808-475B-A84C-869BEEDDDCD0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3912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C47E-EB27-4F79-A6A0-32B16644E394}" type="datetimeFigureOut">
              <a:rPr lang="it-IT" smtClean="0"/>
              <a:t>19/06/17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9C2B5-3536-4E22-884E-3794751D80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0858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C47E-EB27-4F79-A6A0-32B16644E394}" type="datetimeFigureOut">
              <a:rPr lang="it-IT" smtClean="0"/>
              <a:t>19/06/17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9C2B5-3536-4E22-884E-3794751D80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220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C47E-EB27-4F79-A6A0-32B16644E394}" type="datetimeFigureOut">
              <a:rPr lang="it-IT" smtClean="0"/>
              <a:t>19/06/17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9C2B5-3536-4E22-884E-3794751D80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8118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C47E-EB27-4F79-A6A0-32B16644E394}" type="datetimeFigureOut">
              <a:rPr lang="it-IT" smtClean="0"/>
              <a:t>19/06/17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9C2B5-3536-4E22-884E-3794751D80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6887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C47E-EB27-4F79-A6A0-32B16644E394}" type="datetimeFigureOut">
              <a:rPr lang="it-IT" smtClean="0"/>
              <a:t>19/06/17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9C2B5-3536-4E22-884E-3794751D80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1932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C47E-EB27-4F79-A6A0-32B16644E394}" type="datetimeFigureOut">
              <a:rPr lang="it-IT" smtClean="0"/>
              <a:t>19/06/17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9C2B5-3536-4E22-884E-3794751D80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691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C47E-EB27-4F79-A6A0-32B16644E394}" type="datetimeFigureOut">
              <a:rPr lang="it-IT" smtClean="0"/>
              <a:t>19/06/17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9C2B5-3536-4E22-884E-3794751D80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94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C47E-EB27-4F79-A6A0-32B16644E394}" type="datetimeFigureOut">
              <a:rPr lang="it-IT" smtClean="0"/>
              <a:t>19/06/17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9C2B5-3536-4E22-884E-3794751D80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2096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C47E-EB27-4F79-A6A0-32B16644E394}" type="datetimeFigureOut">
              <a:rPr lang="it-IT" smtClean="0"/>
              <a:t>19/06/17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9C2B5-3536-4E22-884E-3794751D80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9987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C47E-EB27-4F79-A6A0-32B16644E394}" type="datetimeFigureOut">
              <a:rPr lang="it-IT" smtClean="0"/>
              <a:t>19/06/17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9C2B5-3536-4E22-884E-3794751D80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8673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BC47E-EB27-4F79-A6A0-32B16644E394}" type="datetimeFigureOut">
              <a:rPr lang="it-IT" smtClean="0"/>
              <a:t>19/06/17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9C2B5-3536-4E22-884E-3794751D80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926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BC47E-EB27-4F79-A6A0-32B16644E394}" type="datetimeFigureOut">
              <a:rPr lang="it-IT" smtClean="0"/>
              <a:t>19/06/17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9C2B5-3536-4E22-884E-3794751D80F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277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10.png"/><Relationship Id="rId10" Type="http://schemas.openxmlformats.org/officeDocument/2006/relationships/image" Target="../media/image6.png"/><Relationship Id="rId11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tiff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10.png"/><Relationship Id="rId8" Type="http://schemas.openxmlformats.org/officeDocument/2006/relationships/image" Target="../media/image6.png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png"/><Relationship Id="rId5" Type="http://schemas.openxmlformats.org/officeDocument/2006/relationships/image" Target="../media/image41.tiff"/><Relationship Id="rId6" Type="http://schemas.openxmlformats.org/officeDocument/2006/relationships/image" Target="../media/image10.png"/><Relationship Id="rId7" Type="http://schemas.openxmlformats.org/officeDocument/2006/relationships/image" Target="../media/image6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emf"/><Relationship Id="rId5" Type="http://schemas.openxmlformats.org/officeDocument/2006/relationships/image" Target="../media/image46.png"/><Relationship Id="rId6" Type="http://schemas.openxmlformats.org/officeDocument/2006/relationships/image" Target="../media/image10.png"/><Relationship Id="rId7" Type="http://schemas.openxmlformats.org/officeDocument/2006/relationships/image" Target="../media/image6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6.png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jpg"/><Relationship Id="rId4" Type="http://schemas.openxmlformats.org/officeDocument/2006/relationships/image" Target="../media/image54.jpe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4.jpeg"/><Relationship Id="rId5" Type="http://schemas.openxmlformats.org/officeDocument/2006/relationships/image" Target="../media/image56.png"/><Relationship Id="rId6" Type="http://schemas.openxmlformats.org/officeDocument/2006/relationships/image" Target="../media/image10.png"/><Relationship Id="rId7" Type="http://schemas.openxmlformats.org/officeDocument/2006/relationships/image" Target="../media/image6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55.png"/><Relationship Id="rId5" Type="http://schemas.openxmlformats.org/officeDocument/2006/relationships/image" Target="../media/image69.png"/><Relationship Id="rId6" Type="http://schemas.openxmlformats.org/officeDocument/2006/relationships/image" Target="../media/image10.png"/><Relationship Id="rId7" Type="http://schemas.openxmlformats.org/officeDocument/2006/relationships/image" Target="../media/image6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4.jpe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8" Type="http://schemas.openxmlformats.org/officeDocument/2006/relationships/image" Target="../media/image7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7" Type="http://schemas.openxmlformats.org/officeDocument/2006/relationships/image" Target="../media/image7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8.emf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0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10.png"/><Relationship Id="rId8" Type="http://schemas.openxmlformats.org/officeDocument/2006/relationships/image" Target="../media/image6.png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10.png"/><Relationship Id="rId7" Type="http://schemas.openxmlformats.org/officeDocument/2006/relationships/image" Target="../media/image6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chart" Target="../charts/chart1.xml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8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24.jp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8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89" y="332656"/>
            <a:ext cx="4061622" cy="102142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237312"/>
            <a:ext cx="1393170" cy="45946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47564" y="278092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 smtClean="0">
                <a:solidFill>
                  <a:srgbClr val="0070C0"/>
                </a:solidFill>
              </a:rPr>
              <a:t>Robotics</a:t>
            </a:r>
            <a:r>
              <a:rPr lang="it-IT" sz="3600" b="1" dirty="0" smtClean="0">
                <a:solidFill>
                  <a:srgbClr val="0070C0"/>
                </a:solidFill>
              </a:rPr>
              <a:t> Packaging Turn-</a:t>
            </a:r>
            <a:r>
              <a:rPr lang="it-IT" sz="3600" b="1" dirty="0" err="1">
                <a:solidFill>
                  <a:srgbClr val="0070C0"/>
                </a:solidFill>
              </a:rPr>
              <a:t>K</a:t>
            </a:r>
            <a:r>
              <a:rPr lang="it-IT" sz="3600" b="1" dirty="0" err="1" smtClean="0">
                <a:solidFill>
                  <a:srgbClr val="0070C0"/>
                </a:solidFill>
              </a:rPr>
              <a:t>ey</a:t>
            </a:r>
            <a:r>
              <a:rPr lang="it-IT" sz="3600" b="1" dirty="0" smtClean="0">
                <a:solidFill>
                  <a:srgbClr val="0070C0"/>
                </a:solidFill>
              </a:rPr>
              <a:t> </a:t>
            </a:r>
            <a:r>
              <a:rPr lang="it-IT" sz="3600" b="1" dirty="0">
                <a:solidFill>
                  <a:srgbClr val="0070C0"/>
                </a:solidFill>
              </a:rPr>
              <a:t>S</a:t>
            </a:r>
            <a:r>
              <a:rPr lang="it-IT" sz="3600" b="1" dirty="0" smtClean="0">
                <a:solidFill>
                  <a:srgbClr val="0070C0"/>
                </a:solidFill>
              </a:rPr>
              <a:t>olutions</a:t>
            </a:r>
            <a:endParaRPr lang="it-IT" sz="3600" b="1" dirty="0">
              <a:solidFill>
                <a:srgbClr val="0070C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8" t="26508" r="11475"/>
          <a:stretch/>
        </p:blipFill>
        <p:spPr>
          <a:xfrm>
            <a:off x="0" y="3500438"/>
            <a:ext cx="9144000" cy="335756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45" y="1570101"/>
            <a:ext cx="942310" cy="119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5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t="20391" r="-1015" b="24531"/>
          <a:stretch/>
        </p:blipFill>
        <p:spPr>
          <a:xfrm>
            <a:off x="0" y="3500438"/>
            <a:ext cx="9144000" cy="335756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119">
            <a:off x="8224534" y="2421001"/>
            <a:ext cx="707818" cy="98926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6" b="16127"/>
          <a:stretch/>
        </p:blipFill>
        <p:spPr>
          <a:xfrm>
            <a:off x="0" y="3500438"/>
            <a:ext cx="9144000" cy="335756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900" y="1019232"/>
            <a:ext cx="1118044" cy="230900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651051"/>
            <a:ext cx="883215" cy="72012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dirty="0" smtClean="0">
                <a:solidFill>
                  <a:schemeClr val="bg1"/>
                </a:solidFill>
              </a:rPr>
              <a:t>         Linear </a:t>
            </a:r>
            <a:r>
              <a:rPr lang="it-IT" sz="3600" b="1" dirty="0" err="1">
                <a:solidFill>
                  <a:schemeClr val="bg1"/>
                </a:solidFill>
              </a:rPr>
              <a:t>R</a:t>
            </a:r>
            <a:r>
              <a:rPr lang="it-IT" sz="3600" b="1" dirty="0" err="1" smtClean="0">
                <a:solidFill>
                  <a:schemeClr val="bg1"/>
                </a:solidFill>
              </a:rPr>
              <a:t>obots</a:t>
            </a:r>
            <a:r>
              <a:rPr lang="it-IT" sz="3600" b="1" dirty="0" smtClean="0">
                <a:solidFill>
                  <a:schemeClr val="bg1"/>
                </a:solidFill>
              </a:rPr>
              <a:t> from 20 up to 6000 ton 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07504" y="1023119"/>
            <a:ext cx="27896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CAMPETELLA is </a:t>
            </a:r>
            <a:r>
              <a:rPr lang="en-US" dirty="0"/>
              <a:t>offering </a:t>
            </a:r>
            <a:r>
              <a:rPr lang="en-US" dirty="0" smtClean="0"/>
              <a:t>a full range </a:t>
            </a:r>
            <a:r>
              <a:rPr lang="en-US" dirty="0"/>
              <a:t>of robots for the flexible automation of injection molding </a:t>
            </a:r>
            <a:r>
              <a:rPr lang="en-US" dirty="0" smtClean="0"/>
              <a:t>machines</a:t>
            </a:r>
          </a:p>
          <a:p>
            <a:r>
              <a:rPr lang="en-US" dirty="0" smtClean="0"/>
              <a:t>From small, </a:t>
            </a:r>
            <a:r>
              <a:rPr lang="en-US" dirty="0"/>
              <a:t>up to </a:t>
            </a:r>
            <a:r>
              <a:rPr lang="en-US" dirty="0" smtClean="0"/>
              <a:t>presses with </a:t>
            </a:r>
            <a:r>
              <a:rPr lang="en-US" dirty="0"/>
              <a:t>very large clamping </a:t>
            </a:r>
            <a:r>
              <a:rPr lang="en-US" dirty="0" smtClean="0"/>
              <a:t>forces.</a:t>
            </a:r>
            <a:endParaRPr lang="en-US" dirty="0"/>
          </a:p>
          <a:p>
            <a:endParaRPr lang="it-IT" baseline="300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64" y="782482"/>
            <a:ext cx="3514257" cy="2540008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5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2" b="14986"/>
          <a:stretch/>
        </p:blipFill>
        <p:spPr>
          <a:xfrm>
            <a:off x="0" y="3500439"/>
            <a:ext cx="9144000" cy="335756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44" y="1062822"/>
            <a:ext cx="2037100" cy="1358066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907704" y="2646894"/>
            <a:ext cx="18167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/>
              <a:t>MC2</a:t>
            </a:r>
          </a:p>
          <a:p>
            <a:pPr algn="ctr"/>
            <a:r>
              <a:rPr lang="it-IT" sz="1100" dirty="0"/>
              <a:t>Total </a:t>
            </a:r>
            <a:r>
              <a:rPr lang="it-IT" sz="1100" dirty="0" err="1"/>
              <a:t>cycle</a:t>
            </a:r>
            <a:r>
              <a:rPr lang="it-IT" sz="1100" dirty="0"/>
              <a:t> time: 7 sec</a:t>
            </a:r>
          </a:p>
          <a:p>
            <a:pPr algn="ctr"/>
            <a:r>
              <a:rPr lang="it-IT" sz="1100" dirty="0" smtClean="0"/>
              <a:t>IMM </a:t>
            </a:r>
            <a:r>
              <a:rPr lang="it-IT" sz="1100" dirty="0" err="1"/>
              <a:t>interlock</a:t>
            </a:r>
            <a:r>
              <a:rPr lang="it-IT" sz="1100" dirty="0"/>
              <a:t>: 1,5 sec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764704"/>
            <a:ext cx="1300775" cy="162839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903854"/>
            <a:ext cx="2113950" cy="1589042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74" y="654619"/>
            <a:ext cx="1393806" cy="1766269"/>
          </a:xfrm>
          <a:prstGeom prst="rect">
            <a:avLst/>
          </a:prstGeom>
        </p:spPr>
      </p:pic>
      <p:sp>
        <p:nvSpPr>
          <p:cNvPr id="30" name="CasellaDiTesto 29"/>
          <p:cNvSpPr txBox="1"/>
          <p:nvPr/>
        </p:nvSpPr>
        <p:spPr>
          <a:xfrm>
            <a:off x="3707904" y="2649677"/>
            <a:ext cx="18167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/>
              <a:t>SM2</a:t>
            </a:r>
          </a:p>
          <a:p>
            <a:pPr algn="ctr"/>
            <a:r>
              <a:rPr lang="it-IT" sz="1100" dirty="0"/>
              <a:t>Total </a:t>
            </a:r>
            <a:r>
              <a:rPr lang="it-IT" sz="1100" dirty="0" err="1"/>
              <a:t>cycle</a:t>
            </a:r>
            <a:r>
              <a:rPr lang="it-IT" sz="1100" dirty="0"/>
              <a:t> time: 3 sec</a:t>
            </a:r>
          </a:p>
          <a:p>
            <a:pPr algn="ctr"/>
            <a:r>
              <a:rPr lang="it-IT" sz="1100" dirty="0" smtClean="0"/>
              <a:t>IMM </a:t>
            </a:r>
            <a:r>
              <a:rPr lang="it-IT" sz="1100" dirty="0" err="1"/>
              <a:t>interlock</a:t>
            </a:r>
            <a:r>
              <a:rPr lang="it-IT" sz="1100" dirty="0"/>
              <a:t>: </a:t>
            </a:r>
            <a:r>
              <a:rPr lang="it-IT" sz="1100" dirty="0" smtClean="0"/>
              <a:t>0,5 </a:t>
            </a:r>
            <a:r>
              <a:rPr lang="it-IT" sz="1100" dirty="0"/>
              <a:t>sec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5364088" y="2646894"/>
            <a:ext cx="20162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/>
              <a:t>SM3</a:t>
            </a:r>
          </a:p>
          <a:p>
            <a:pPr algn="ctr"/>
            <a:r>
              <a:rPr lang="it-IT" sz="1100" dirty="0"/>
              <a:t>Total </a:t>
            </a:r>
            <a:r>
              <a:rPr lang="it-IT" sz="1100" dirty="0" err="1"/>
              <a:t>cycle</a:t>
            </a:r>
            <a:r>
              <a:rPr lang="it-IT" sz="1100" dirty="0"/>
              <a:t> time: 7,5 sec</a:t>
            </a:r>
          </a:p>
          <a:p>
            <a:pPr algn="ctr"/>
            <a:r>
              <a:rPr lang="it-IT" sz="1100" dirty="0" smtClean="0"/>
              <a:t>IMM </a:t>
            </a:r>
            <a:r>
              <a:rPr lang="it-IT" sz="1100" dirty="0" err="1"/>
              <a:t>interlock</a:t>
            </a:r>
            <a:r>
              <a:rPr lang="it-IT" sz="1100" dirty="0"/>
              <a:t>: </a:t>
            </a:r>
            <a:r>
              <a:rPr lang="it-IT" sz="1100" dirty="0" smtClean="0"/>
              <a:t>1,7 </a:t>
            </a:r>
            <a:r>
              <a:rPr lang="it-IT" sz="1100" dirty="0"/>
              <a:t>sec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7164288" y="2651438"/>
            <a:ext cx="19236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/>
              <a:t>Modula</a:t>
            </a:r>
          </a:p>
          <a:p>
            <a:pPr algn="ctr"/>
            <a:r>
              <a:rPr lang="it-IT" sz="1100" dirty="0"/>
              <a:t>Total </a:t>
            </a:r>
            <a:r>
              <a:rPr lang="it-IT" sz="1100" dirty="0" err="1"/>
              <a:t>cycle</a:t>
            </a:r>
            <a:r>
              <a:rPr lang="it-IT" sz="1100" dirty="0"/>
              <a:t> time: 3,5 sec</a:t>
            </a:r>
          </a:p>
          <a:p>
            <a:pPr algn="ctr"/>
            <a:r>
              <a:rPr lang="it-IT" sz="1100" dirty="0" smtClean="0"/>
              <a:t>IMM </a:t>
            </a:r>
            <a:r>
              <a:rPr lang="it-IT" sz="1100" dirty="0" err="1"/>
              <a:t>interlock</a:t>
            </a:r>
            <a:r>
              <a:rPr lang="it-IT" sz="1100" dirty="0"/>
              <a:t>: </a:t>
            </a:r>
            <a:r>
              <a:rPr lang="it-IT" sz="1100" dirty="0" smtClean="0"/>
              <a:t>0,35 </a:t>
            </a:r>
            <a:r>
              <a:rPr lang="it-IT" sz="1100" dirty="0"/>
              <a:t>sec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dirty="0" smtClean="0">
                <a:solidFill>
                  <a:schemeClr val="bg1"/>
                </a:solidFill>
              </a:rPr>
              <a:t>         IML «In Mold </a:t>
            </a:r>
            <a:r>
              <a:rPr lang="it-IT" sz="3600" b="1" dirty="0" err="1" smtClean="0">
                <a:solidFill>
                  <a:schemeClr val="bg1"/>
                </a:solidFill>
              </a:rPr>
              <a:t>Labeling</a:t>
            </a:r>
            <a:r>
              <a:rPr lang="it-IT" sz="3600" b="1" dirty="0" smtClean="0">
                <a:solidFill>
                  <a:schemeClr val="bg1"/>
                </a:solidFill>
              </a:rPr>
              <a:t>»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7772" y="903854"/>
            <a:ext cx="2424559" cy="1959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From standard to dedicated applications, keeping in mind:</a:t>
            </a:r>
          </a:p>
          <a:p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Production </a:t>
            </a:r>
            <a:r>
              <a:rPr lang="it-IT" sz="1400" dirty="0" err="1" smtClean="0"/>
              <a:t>efficiency</a:t>
            </a:r>
            <a:endParaRPr lang="it-IT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</a:t>
            </a:r>
            <a:r>
              <a:rPr lang="en-US" sz="1400" dirty="0" smtClean="0"/>
              <a:t>igh flexibility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High </a:t>
            </a:r>
            <a:r>
              <a:rPr lang="en-US" sz="1400" dirty="0"/>
              <a:t>speed performance 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</a:t>
            </a:r>
            <a:r>
              <a:rPr lang="en-US" sz="1400" dirty="0" smtClean="0"/>
              <a:t>eliability</a:t>
            </a:r>
            <a:r>
              <a:rPr lang="en-US" sz="1400" dirty="0"/>
              <a:t> 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Service and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254533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063" y="694962"/>
            <a:ext cx="1972425" cy="186994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" t="671" r="1040" b="45525"/>
          <a:stretch/>
        </p:blipFill>
        <p:spPr>
          <a:xfrm>
            <a:off x="0" y="3501008"/>
            <a:ext cx="9144000" cy="335756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777" y="790347"/>
            <a:ext cx="2588459" cy="1725639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2505801" y="2419149"/>
            <a:ext cx="24955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MC2</a:t>
            </a:r>
          </a:p>
          <a:p>
            <a:pPr algn="ctr"/>
            <a:r>
              <a:rPr lang="it-IT" sz="1400" dirty="0"/>
              <a:t>Total </a:t>
            </a:r>
            <a:r>
              <a:rPr lang="it-IT" sz="1400" dirty="0" err="1"/>
              <a:t>cycle</a:t>
            </a:r>
            <a:r>
              <a:rPr lang="it-IT" sz="1400" dirty="0"/>
              <a:t> time:8 sec</a:t>
            </a:r>
          </a:p>
          <a:p>
            <a:pPr algn="ctr"/>
            <a:r>
              <a:rPr lang="it-IT" sz="1400" dirty="0" smtClean="0"/>
              <a:t>IMM </a:t>
            </a:r>
            <a:r>
              <a:rPr lang="it-IT" sz="1400" dirty="0"/>
              <a:t>interlock:1,5 sec</a:t>
            </a:r>
          </a:p>
          <a:p>
            <a:pPr algn="ctr"/>
            <a:r>
              <a:rPr lang="it-IT" sz="1400" dirty="0" err="1"/>
              <a:t>Max</a:t>
            </a:r>
            <a:r>
              <a:rPr lang="it-IT" sz="1400" dirty="0"/>
              <a:t> 32 </a:t>
            </a:r>
            <a:r>
              <a:rPr lang="it-IT" sz="1400" dirty="0" err="1"/>
              <a:t>Cavity</a:t>
            </a:r>
            <a:r>
              <a:rPr lang="it-IT" sz="1400" dirty="0"/>
              <a:t> </a:t>
            </a:r>
            <a:r>
              <a:rPr lang="it-IT" sz="1400" dirty="0" err="1"/>
              <a:t>mold</a:t>
            </a:r>
            <a:endParaRPr lang="it-IT" sz="14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65" y="666919"/>
            <a:ext cx="1477051" cy="1849067"/>
          </a:xfrm>
          <a:prstGeom prst="rect">
            <a:avLst/>
          </a:prstGeom>
        </p:spPr>
      </p:pic>
      <p:sp>
        <p:nvSpPr>
          <p:cNvPr id="30" name="CasellaDiTesto 29"/>
          <p:cNvSpPr txBox="1"/>
          <p:nvPr/>
        </p:nvSpPr>
        <p:spPr>
          <a:xfrm>
            <a:off x="4844474" y="2515986"/>
            <a:ext cx="1944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SM2</a:t>
            </a:r>
          </a:p>
          <a:p>
            <a:pPr algn="ctr"/>
            <a:r>
              <a:rPr lang="it-IT" sz="1400" dirty="0"/>
              <a:t>Total </a:t>
            </a:r>
            <a:r>
              <a:rPr lang="it-IT" sz="1400" dirty="0" err="1"/>
              <a:t>cycle</a:t>
            </a:r>
            <a:r>
              <a:rPr lang="it-IT" sz="1400" dirty="0"/>
              <a:t> time: 5 sec</a:t>
            </a:r>
          </a:p>
          <a:p>
            <a:pPr algn="ctr"/>
            <a:r>
              <a:rPr lang="it-IT" sz="1400" dirty="0" smtClean="0"/>
              <a:t>IMM </a:t>
            </a:r>
            <a:r>
              <a:rPr lang="it-IT" sz="1400" dirty="0" err="1"/>
              <a:t>interlock</a:t>
            </a:r>
            <a:r>
              <a:rPr lang="it-IT" sz="1400" dirty="0"/>
              <a:t>: </a:t>
            </a:r>
            <a:r>
              <a:rPr lang="it-IT" sz="1400" dirty="0" smtClean="0"/>
              <a:t>0,5 </a:t>
            </a:r>
            <a:r>
              <a:rPr lang="it-IT" sz="1400" dirty="0"/>
              <a:t>sec</a:t>
            </a:r>
          </a:p>
          <a:p>
            <a:pPr algn="ctr"/>
            <a:r>
              <a:rPr lang="it-IT" sz="1400" dirty="0" err="1"/>
              <a:t>Max</a:t>
            </a:r>
            <a:r>
              <a:rPr lang="it-IT" sz="1400" dirty="0"/>
              <a:t> 32 </a:t>
            </a:r>
            <a:r>
              <a:rPr lang="it-IT" sz="1400" dirty="0" err="1"/>
              <a:t>Cavity</a:t>
            </a:r>
            <a:r>
              <a:rPr lang="it-IT" sz="1400" dirty="0"/>
              <a:t> </a:t>
            </a:r>
            <a:r>
              <a:rPr lang="it-IT" sz="1400" dirty="0" err="1"/>
              <a:t>mold</a:t>
            </a:r>
            <a:endParaRPr lang="it-IT" sz="1400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6945073" y="2645790"/>
            <a:ext cx="19724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/>
              <a:t>Concept</a:t>
            </a:r>
            <a:endParaRPr lang="it-IT" sz="1400" dirty="0"/>
          </a:p>
          <a:p>
            <a:pPr algn="ctr"/>
            <a:r>
              <a:rPr lang="it-IT" sz="1400" dirty="0"/>
              <a:t>Total </a:t>
            </a:r>
            <a:r>
              <a:rPr lang="it-IT" sz="1400" dirty="0" err="1"/>
              <a:t>cycle</a:t>
            </a:r>
            <a:r>
              <a:rPr lang="it-IT" sz="1400" dirty="0"/>
              <a:t> time: 4,5 sec</a:t>
            </a:r>
          </a:p>
          <a:p>
            <a:pPr algn="ctr"/>
            <a:r>
              <a:rPr lang="it-IT" sz="1400" dirty="0" smtClean="0"/>
              <a:t>IMM </a:t>
            </a:r>
            <a:r>
              <a:rPr lang="it-IT" sz="1400" dirty="0" err="1"/>
              <a:t>interlock</a:t>
            </a:r>
            <a:r>
              <a:rPr lang="it-IT" sz="1400" dirty="0"/>
              <a:t>: </a:t>
            </a:r>
            <a:r>
              <a:rPr lang="it-IT" sz="1400" dirty="0" smtClean="0"/>
              <a:t>0,35 </a:t>
            </a:r>
            <a:r>
              <a:rPr lang="it-IT" sz="1400" dirty="0"/>
              <a:t>sec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dirty="0" smtClean="0">
                <a:solidFill>
                  <a:schemeClr val="bg1"/>
                </a:solidFill>
              </a:rPr>
              <a:t>         </a:t>
            </a:r>
            <a:r>
              <a:rPr lang="it-IT" sz="3600" b="1" dirty="0" err="1" smtClean="0">
                <a:solidFill>
                  <a:schemeClr val="bg1"/>
                </a:solidFill>
              </a:rPr>
              <a:t>Cutlery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7772" y="903854"/>
            <a:ext cx="2424559" cy="1959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From standard to dedicated applications, keeping in mind:</a:t>
            </a:r>
          </a:p>
          <a:p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Production </a:t>
            </a:r>
            <a:r>
              <a:rPr lang="it-IT" sz="1400" dirty="0" err="1" smtClean="0"/>
              <a:t>efficiency</a:t>
            </a:r>
            <a:endParaRPr lang="it-IT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</a:t>
            </a:r>
            <a:r>
              <a:rPr lang="en-US" sz="1400" dirty="0" smtClean="0"/>
              <a:t>igh flexibility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High </a:t>
            </a:r>
            <a:r>
              <a:rPr lang="en-US" sz="1400" dirty="0"/>
              <a:t>speed performance 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</a:t>
            </a:r>
            <a:r>
              <a:rPr lang="en-US" sz="1400" dirty="0" smtClean="0"/>
              <a:t>eliability</a:t>
            </a:r>
            <a:r>
              <a:rPr lang="en-US" sz="1400" dirty="0"/>
              <a:t> 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Service and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285753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" b="27733"/>
          <a:stretch/>
        </p:blipFill>
        <p:spPr>
          <a:xfrm>
            <a:off x="0" y="3500438"/>
            <a:ext cx="9144000" cy="3357562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dirty="0" smtClean="0">
                <a:solidFill>
                  <a:schemeClr val="bg1"/>
                </a:solidFill>
              </a:rPr>
              <a:t>         </a:t>
            </a:r>
            <a:r>
              <a:rPr lang="it-IT" sz="3600" b="1" dirty="0" err="1" smtClean="0">
                <a:solidFill>
                  <a:schemeClr val="bg1"/>
                </a:solidFill>
              </a:rPr>
              <a:t>Customer</a:t>
            </a:r>
            <a:r>
              <a:rPr lang="it-IT" sz="3600" b="1" dirty="0" smtClean="0">
                <a:solidFill>
                  <a:schemeClr val="bg1"/>
                </a:solidFill>
              </a:rPr>
              <a:t> Service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44511" y="738570"/>
            <a:ext cx="45096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/>
              <a:t>Training and Technical Assistance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dirty="0"/>
              <a:t>9 senior Campetella </a:t>
            </a:r>
            <a:r>
              <a:rPr lang="it-IT" dirty="0" err="1" smtClean="0"/>
              <a:t>technicians</a:t>
            </a:r>
            <a:r>
              <a:rPr lang="it-IT" dirty="0" smtClean="0"/>
              <a:t> </a:t>
            </a:r>
            <a:endParaRPr lang="it-IT" dirty="0"/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dirty="0" smtClean="0"/>
              <a:t>8 </a:t>
            </a:r>
            <a:r>
              <a:rPr lang="it-IT" dirty="0" err="1"/>
              <a:t>authorized</a:t>
            </a:r>
            <a:r>
              <a:rPr lang="it-IT" dirty="0"/>
              <a:t> service centers in </a:t>
            </a:r>
            <a:r>
              <a:rPr lang="it-IT" dirty="0" err="1"/>
              <a:t>Italy</a:t>
            </a:r>
            <a:endParaRPr lang="it-IT" dirty="0"/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it-IT" dirty="0" smtClean="0"/>
              <a:t>21 </a:t>
            </a:r>
            <a:r>
              <a:rPr lang="it-IT" dirty="0" err="1"/>
              <a:t>authorized</a:t>
            </a:r>
            <a:r>
              <a:rPr lang="it-IT" dirty="0"/>
              <a:t> service centers World Wide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4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" t="12533" r="720" b="22276"/>
          <a:stretch/>
        </p:blipFill>
        <p:spPr>
          <a:xfrm>
            <a:off x="-1" y="3506374"/>
            <a:ext cx="9144000" cy="3352208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686" y="489059"/>
            <a:ext cx="2776885" cy="2507893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6361529" y="5132909"/>
            <a:ext cx="263726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350" b="1" i="1" dirty="0">
                <a:solidFill>
                  <a:srgbClr val="0070C0"/>
                </a:solidFill>
                <a:latin typeface="GillSans-Italic"/>
              </a:rPr>
              <a:t>«</a:t>
            </a:r>
            <a:r>
              <a:rPr lang="it-IT" sz="1350" b="1" i="1" dirty="0" err="1">
                <a:solidFill>
                  <a:srgbClr val="0070C0"/>
                </a:solidFill>
                <a:latin typeface="GillSans-Italic"/>
              </a:rPr>
              <a:t>Passion</a:t>
            </a:r>
            <a:r>
              <a:rPr lang="it-IT" sz="1350" b="1" i="1" dirty="0">
                <a:solidFill>
                  <a:srgbClr val="0070C0"/>
                </a:solidFill>
                <a:latin typeface="GillSans-Italic"/>
              </a:rPr>
              <a:t> </a:t>
            </a:r>
            <a:r>
              <a:rPr lang="it-IT" sz="1350" b="1" i="1" dirty="0" err="1">
                <a:solidFill>
                  <a:srgbClr val="0070C0"/>
                </a:solidFill>
                <a:latin typeface="GillSans-Italic"/>
              </a:rPr>
              <a:t>meets</a:t>
            </a:r>
            <a:r>
              <a:rPr lang="it-IT" sz="1350" b="1" i="1" dirty="0">
                <a:solidFill>
                  <a:srgbClr val="0070C0"/>
                </a:solidFill>
                <a:latin typeface="GillSans-Italic"/>
              </a:rPr>
              <a:t> </a:t>
            </a:r>
            <a:r>
              <a:rPr lang="it-IT" sz="1350" b="1" i="1" dirty="0" err="1">
                <a:solidFill>
                  <a:srgbClr val="0070C0"/>
                </a:solidFill>
                <a:latin typeface="GillSans-Italic"/>
              </a:rPr>
              <a:t>Engineering</a:t>
            </a:r>
            <a:r>
              <a:rPr lang="it-IT" sz="1350" b="1" i="1" dirty="0">
                <a:solidFill>
                  <a:srgbClr val="0070C0"/>
                </a:solidFill>
                <a:latin typeface="GillSans-Italic"/>
              </a:rPr>
              <a:t>»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dirty="0" smtClean="0">
                <a:solidFill>
                  <a:schemeClr val="bg1"/>
                </a:solidFill>
              </a:rPr>
              <a:t>         </a:t>
            </a:r>
            <a:r>
              <a:rPr lang="it-IT" sz="3600" b="1" dirty="0" err="1" smtClean="0">
                <a:solidFill>
                  <a:schemeClr val="bg1"/>
                </a:solidFill>
              </a:rPr>
              <a:t>Support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-1350" t="-1769" r="-1350" b="-1769"/>
          <a:stretch/>
        </p:blipFill>
        <p:spPr>
          <a:xfrm>
            <a:off x="3727399" y="1521281"/>
            <a:ext cx="2051721" cy="125504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539194"/>
            <a:ext cx="1080120" cy="657867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947" y="2684786"/>
            <a:ext cx="1080120" cy="657867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2536226"/>
            <a:ext cx="1080120" cy="657867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4"/>
          <a:srcRect l="-1350" t="-1769" r="-1350" b="-1769"/>
          <a:stretch/>
        </p:blipFill>
        <p:spPr>
          <a:xfrm>
            <a:off x="6460629" y="1385080"/>
            <a:ext cx="445318" cy="272402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107504" y="801683"/>
            <a:ext cx="35283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Off LINE SOFTWARE FOR PC </a:t>
            </a:r>
            <a:endParaRPr lang="it-IT" sz="1600" b="1" dirty="0" smtClean="0"/>
          </a:p>
          <a:p>
            <a:endParaRPr lang="it-IT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OFFLINE</a:t>
            </a:r>
            <a:r>
              <a:rPr lang="en-US" sz="1600" dirty="0"/>
              <a:t>: working cycle creation and modification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ON-LINE: diagnostics of operating state </a:t>
            </a:r>
          </a:p>
          <a:p>
            <a:endParaRPr lang="it-IT" sz="1600" dirty="0"/>
          </a:p>
          <a:p>
            <a:r>
              <a:rPr lang="it-IT" sz="1600" b="1" dirty="0"/>
              <a:t>ON LINE REMOTE ASSISTANCE </a:t>
            </a:r>
            <a:r>
              <a:rPr lang="it-IT" sz="1600" dirty="0"/>
              <a:t>	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8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7" b="1237"/>
          <a:stretch/>
        </p:blipFill>
        <p:spPr>
          <a:xfrm>
            <a:off x="4699878" y="764705"/>
            <a:ext cx="4444122" cy="609329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6" y="5185598"/>
            <a:ext cx="651635" cy="76458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45" y="5185598"/>
            <a:ext cx="651635" cy="76458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23528" y="1126082"/>
            <a:ext cx="39542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From the injection </a:t>
            </a:r>
            <a:r>
              <a:rPr lang="en-US" dirty="0" smtClean="0"/>
              <a:t>molding </a:t>
            </a:r>
            <a:r>
              <a:rPr lang="en-US" dirty="0"/>
              <a:t>machine and robot to the automation and peripheral equipment. CAMPETELLA designs your project and delivers turnkey system solutions with perfectly aligned sequences. </a:t>
            </a:r>
          </a:p>
          <a:p>
            <a:pPr algn="just"/>
            <a:r>
              <a:rPr lang="en-US" dirty="0"/>
              <a:t>You can rely on the highest part quality, stable processes and maximum productivity.</a:t>
            </a:r>
            <a:endParaRPr lang="it-IT" dirty="0"/>
          </a:p>
          <a:p>
            <a:pPr algn="just"/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347864" y="5429391"/>
            <a:ext cx="2123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aseline="30000" dirty="0"/>
              <a:t>Total </a:t>
            </a:r>
            <a:r>
              <a:rPr lang="it-IT" baseline="30000" dirty="0" err="1"/>
              <a:t>Cycle</a:t>
            </a:r>
            <a:r>
              <a:rPr lang="it-IT" baseline="30000" dirty="0"/>
              <a:t> time: 4,9s</a:t>
            </a:r>
          </a:p>
        </p:txBody>
      </p:sp>
      <p:sp>
        <p:nvSpPr>
          <p:cNvPr id="34" name="CasellaDiTesto 33"/>
          <p:cNvSpPr txBox="1"/>
          <p:nvPr/>
        </p:nvSpPr>
        <p:spPr>
          <a:xfrm>
            <a:off x="1047442" y="5439751"/>
            <a:ext cx="2123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aseline="30000" dirty="0"/>
              <a:t>Take out time: </a:t>
            </a:r>
            <a:r>
              <a:rPr lang="it-IT" baseline="30000" dirty="0" smtClean="0"/>
              <a:t>0,45s</a:t>
            </a:r>
            <a:endParaRPr lang="it-IT" baseline="300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dirty="0" smtClean="0">
                <a:solidFill>
                  <a:schemeClr val="bg1"/>
                </a:solidFill>
              </a:rPr>
              <a:t>         Turn-</a:t>
            </a:r>
            <a:r>
              <a:rPr lang="it-IT" sz="3600" b="1" dirty="0" err="1" smtClean="0">
                <a:solidFill>
                  <a:schemeClr val="bg1"/>
                </a:solidFill>
              </a:rPr>
              <a:t>Key</a:t>
            </a:r>
            <a:r>
              <a:rPr lang="it-IT" sz="3600" b="1" dirty="0" smtClean="0">
                <a:solidFill>
                  <a:schemeClr val="bg1"/>
                </a:solidFill>
              </a:rPr>
              <a:t> </a:t>
            </a:r>
            <a:r>
              <a:rPr lang="it-IT" sz="3600" b="1" dirty="0" err="1" smtClean="0">
                <a:solidFill>
                  <a:schemeClr val="bg1"/>
                </a:solidFill>
              </a:rPr>
              <a:t>solutions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4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t="26393" r="-50" b="3153"/>
          <a:stretch/>
        </p:blipFill>
        <p:spPr>
          <a:xfrm>
            <a:off x="0" y="3500438"/>
            <a:ext cx="9144000" cy="335756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dirty="0" smtClean="0">
                <a:solidFill>
                  <a:schemeClr val="bg1"/>
                </a:solidFill>
              </a:rPr>
              <a:t>         Turn-</a:t>
            </a:r>
            <a:r>
              <a:rPr lang="it-IT" sz="3600" b="1" dirty="0" err="1" smtClean="0">
                <a:solidFill>
                  <a:schemeClr val="bg1"/>
                </a:solidFill>
              </a:rPr>
              <a:t>Key</a:t>
            </a:r>
            <a:r>
              <a:rPr lang="it-IT" sz="3600" b="1" dirty="0" smtClean="0">
                <a:solidFill>
                  <a:schemeClr val="bg1"/>
                </a:solidFill>
              </a:rPr>
              <a:t> Benefits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44511" y="836712"/>
            <a:ext cx="450961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Easier project management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engeneering</a:t>
            </a:r>
            <a:r>
              <a:rPr lang="it-IT" dirty="0" smtClean="0"/>
              <a:t> team, </a:t>
            </a:r>
            <a:r>
              <a:rPr lang="it-IT" dirty="0" err="1" smtClean="0"/>
              <a:t>one</a:t>
            </a:r>
            <a:r>
              <a:rPr lang="it-IT" dirty="0" smtClean="0"/>
              <a:t> leader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Higher flexibility In design </a:t>
            </a:r>
            <a:r>
              <a:rPr lang="en-US" dirty="0" smtClean="0"/>
              <a:t>changing</a:t>
            </a:r>
            <a:endParaRPr lang="it-IT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err="1" smtClean="0"/>
              <a:t>Faster</a:t>
            </a:r>
            <a:r>
              <a:rPr lang="it-IT" dirty="0" smtClean="0"/>
              <a:t> time to time market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Time line </a:t>
            </a:r>
            <a:r>
              <a:rPr lang="it-IT" dirty="0" err="1" smtClean="0"/>
              <a:t>always</a:t>
            </a:r>
            <a:r>
              <a:rPr lang="it-IT" dirty="0" smtClean="0"/>
              <a:t> under control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545968" y="836712"/>
            <a:ext cx="3056671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Clear cost overview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Clear </a:t>
            </a:r>
            <a:r>
              <a:rPr lang="en-US" dirty="0"/>
              <a:t>return on </a:t>
            </a:r>
            <a:r>
              <a:rPr lang="en-US" dirty="0" smtClean="0"/>
              <a:t>investment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err="1" smtClean="0"/>
              <a:t>Only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Service team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/>
              <a:t>Ready to go</a:t>
            </a:r>
            <a:endParaRPr lang="it-IT" dirty="0"/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84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dirty="0" smtClean="0">
                <a:solidFill>
                  <a:schemeClr val="bg1"/>
                </a:solidFill>
              </a:rPr>
              <a:t>         Turn-</a:t>
            </a:r>
            <a:r>
              <a:rPr lang="it-IT" sz="3600" b="1" dirty="0" err="1" smtClean="0">
                <a:solidFill>
                  <a:schemeClr val="bg1"/>
                </a:solidFill>
              </a:rPr>
              <a:t>Key</a:t>
            </a:r>
            <a:r>
              <a:rPr lang="it-IT" sz="3600" b="1" dirty="0" smtClean="0">
                <a:solidFill>
                  <a:schemeClr val="bg1"/>
                </a:solidFill>
              </a:rPr>
              <a:t> </a:t>
            </a:r>
            <a:r>
              <a:rPr lang="it-IT" sz="3600" b="1" dirty="0" err="1" smtClean="0">
                <a:solidFill>
                  <a:schemeClr val="bg1"/>
                </a:solidFill>
              </a:rPr>
              <a:t>solution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456553"/>
            <a:ext cx="1401341" cy="177136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/>
          <a:srcRect l="10800" r="9154"/>
          <a:stretch/>
        </p:blipFill>
        <p:spPr>
          <a:xfrm>
            <a:off x="35496" y="3544185"/>
            <a:ext cx="9073008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1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071" y="2149798"/>
            <a:ext cx="1422400" cy="14224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2" t="12299" b="18211"/>
          <a:stretch/>
        </p:blipFill>
        <p:spPr>
          <a:xfrm>
            <a:off x="0" y="3500438"/>
            <a:ext cx="9144000" cy="3373493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dirty="0" smtClean="0">
                <a:solidFill>
                  <a:schemeClr val="bg1"/>
                </a:solidFill>
              </a:rPr>
              <a:t>         Product </a:t>
            </a:r>
            <a:r>
              <a:rPr lang="it-IT" sz="3600" b="1" dirty="0" err="1" smtClean="0">
                <a:solidFill>
                  <a:schemeClr val="bg1"/>
                </a:solidFill>
              </a:rPr>
              <a:t>specifications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70" y="2274666"/>
            <a:ext cx="1218473" cy="1218473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935106" y="836712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Forks</a:t>
            </a:r>
            <a:endParaRPr lang="it-IT" sz="1400" b="1" dirty="0"/>
          </a:p>
          <a:p>
            <a:r>
              <a:rPr lang="it-IT" sz="1400" dirty="0" err="1"/>
              <a:t>Material</a:t>
            </a:r>
            <a:r>
              <a:rPr lang="it-IT" sz="1400" dirty="0"/>
              <a:t>: PS</a:t>
            </a:r>
          </a:p>
          <a:p>
            <a:r>
              <a:rPr lang="it-IT" sz="1400" dirty="0" err="1"/>
              <a:t>Weight</a:t>
            </a:r>
            <a:r>
              <a:rPr lang="it-IT" sz="1400" dirty="0"/>
              <a:t>: </a:t>
            </a:r>
            <a:r>
              <a:rPr lang="it-IT" sz="1400" dirty="0" smtClean="0"/>
              <a:t>2,3 </a:t>
            </a:r>
            <a:r>
              <a:rPr lang="it-IT" sz="1400" dirty="0"/>
              <a:t>g</a:t>
            </a:r>
          </a:p>
          <a:p>
            <a:r>
              <a:rPr lang="it-IT" sz="1400" dirty="0"/>
              <a:t>1.110.000 </a:t>
            </a:r>
            <a:r>
              <a:rPr lang="it-IT" sz="1400" dirty="0" err="1" smtClean="0"/>
              <a:t>pcs</a:t>
            </a:r>
            <a:r>
              <a:rPr lang="it-IT" sz="1400" dirty="0" smtClean="0"/>
              <a:t>/</a:t>
            </a:r>
            <a:r>
              <a:rPr lang="it-IT" sz="1400" dirty="0" err="1" smtClean="0"/>
              <a:t>day</a:t>
            </a:r>
            <a:endParaRPr lang="it-IT" sz="1400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3108171" y="93250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/>
              <a:t>Single pack</a:t>
            </a:r>
            <a:endParaRPr lang="it-IT" sz="1400" b="1" dirty="0"/>
          </a:p>
          <a:p>
            <a:r>
              <a:rPr lang="it-IT" sz="1400" dirty="0" err="1"/>
              <a:t>Material</a:t>
            </a:r>
            <a:r>
              <a:rPr lang="it-IT" sz="1400" dirty="0" smtClean="0"/>
              <a:t>: HDPE</a:t>
            </a:r>
            <a:endParaRPr lang="it-IT" sz="1400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5312193" y="842442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 smtClean="0"/>
              <a:t>Pillow</a:t>
            </a:r>
            <a:r>
              <a:rPr lang="it-IT" sz="1400" b="1" dirty="0" smtClean="0"/>
              <a:t> pack </a:t>
            </a:r>
            <a:endParaRPr lang="it-IT" sz="1400" b="1" dirty="0"/>
          </a:p>
          <a:p>
            <a:r>
              <a:rPr lang="it-IT" sz="1400" dirty="0" err="1"/>
              <a:t>Material</a:t>
            </a:r>
            <a:r>
              <a:rPr lang="it-IT" sz="1400" dirty="0"/>
              <a:t>: </a:t>
            </a:r>
            <a:r>
              <a:rPr lang="en-US" sz="1400" dirty="0" smtClean="0"/>
              <a:t>BOPP</a:t>
            </a:r>
          </a:p>
          <a:p>
            <a:r>
              <a:rPr lang="it-IT" sz="1400" dirty="0"/>
              <a:t>18.500 </a:t>
            </a:r>
            <a:r>
              <a:rPr lang="it-IT" sz="1400" dirty="0" err="1"/>
              <a:t>pillows</a:t>
            </a:r>
            <a:r>
              <a:rPr lang="it-IT" sz="1400" dirty="0"/>
              <a:t>/</a:t>
            </a:r>
            <a:r>
              <a:rPr lang="it-IT" sz="1400" dirty="0" err="1"/>
              <a:t>day</a:t>
            </a:r>
            <a:endParaRPr lang="it-IT" sz="1400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7452320" y="851603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 smtClean="0"/>
              <a:t>Carton</a:t>
            </a:r>
            <a:r>
              <a:rPr lang="it-IT" sz="1400" b="1" dirty="0" smtClean="0"/>
              <a:t> box</a:t>
            </a:r>
            <a:endParaRPr lang="it-IT" sz="1400" b="1" dirty="0"/>
          </a:p>
          <a:p>
            <a:r>
              <a:rPr lang="it-IT" sz="1400" dirty="0" err="1" smtClean="0"/>
              <a:t>Dimension</a:t>
            </a:r>
            <a:endParaRPr lang="it-IT" sz="1400" dirty="0"/>
          </a:p>
          <a:p>
            <a:r>
              <a:rPr lang="pt-BR" sz="1400" dirty="0" smtClean="0"/>
              <a:t>600 </a:t>
            </a:r>
            <a:r>
              <a:rPr lang="pt-BR" sz="1400" dirty="0"/>
              <a:t>x </a:t>
            </a:r>
            <a:r>
              <a:rPr lang="pt-BR" sz="1400" dirty="0" smtClean="0"/>
              <a:t>400 </a:t>
            </a:r>
            <a:r>
              <a:rPr lang="pt-BR" sz="1400" dirty="0"/>
              <a:t>x </a:t>
            </a:r>
            <a:r>
              <a:rPr lang="pt-BR" sz="1400" dirty="0" smtClean="0"/>
              <a:t>H300</a:t>
            </a:r>
          </a:p>
          <a:p>
            <a:r>
              <a:rPr lang="it-IT" sz="1400" dirty="0"/>
              <a:t>370 boxes/</a:t>
            </a:r>
            <a:r>
              <a:rPr lang="it-IT" sz="1400" dirty="0" err="1"/>
              <a:t>day</a:t>
            </a:r>
            <a:endParaRPr lang="it-IT" sz="1400" baseline="3000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461" y="1949573"/>
            <a:ext cx="1463043" cy="1551435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33" y="2184631"/>
            <a:ext cx="1874456" cy="1405842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3" y="1856746"/>
            <a:ext cx="396534" cy="465267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913" y="1809399"/>
            <a:ext cx="396534" cy="465267"/>
          </a:xfrm>
          <a:prstGeom prst="rect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106" y="1809399"/>
            <a:ext cx="396534" cy="465267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027" y="1809399"/>
            <a:ext cx="396534" cy="465267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/>
          <p:cNvSpPr txBox="1"/>
          <p:nvPr/>
        </p:nvSpPr>
        <p:spPr>
          <a:xfrm>
            <a:off x="323528" y="972106"/>
            <a:ext cx="3168352" cy="302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aseline="30000" dirty="0" smtClean="0"/>
              <a:t>Forks</a:t>
            </a:r>
            <a:r>
              <a:rPr lang="en-US" sz="2000" dirty="0" smtClean="0"/>
              <a:t> </a:t>
            </a:r>
            <a:r>
              <a:rPr lang="en-US" sz="2000" baseline="30000" dirty="0" smtClean="0"/>
              <a:t>64 </a:t>
            </a:r>
            <a:r>
              <a:rPr lang="en-US" sz="2000" baseline="30000" dirty="0"/>
              <a:t>cavities mould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aseline="30000" dirty="0" err="1"/>
              <a:t>Mould</a:t>
            </a:r>
            <a:r>
              <a:rPr lang="en-US" sz="2000" baseline="30000" dirty="0"/>
              <a:t> with 16 inserts x 4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aseline="30000" dirty="0"/>
              <a:t>Open gate </a:t>
            </a:r>
            <a:r>
              <a:rPr lang="it-IT" sz="2000" baseline="30000" dirty="0" err="1" smtClean="0"/>
              <a:t>hotrunner</a:t>
            </a:r>
            <a:endParaRPr lang="it-IT" sz="2000" baseline="30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baseline="30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aseline="30000" dirty="0" err="1"/>
              <a:t>Cavity</a:t>
            </a:r>
            <a:r>
              <a:rPr lang="it-IT" sz="2000" baseline="30000" dirty="0"/>
              <a:t> </a:t>
            </a:r>
            <a:r>
              <a:rPr lang="it-IT" sz="2000" baseline="30000" dirty="0" err="1"/>
              <a:t>distance</a:t>
            </a:r>
            <a:r>
              <a:rPr lang="it-IT" sz="2000" baseline="30000" dirty="0"/>
              <a:t>: </a:t>
            </a:r>
            <a:r>
              <a:rPr lang="it-IT" sz="2000" baseline="30000" dirty="0" smtClean="0"/>
              <a:t>38mm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aseline="30000" dirty="0"/>
              <a:t>Total cycle time: </a:t>
            </a:r>
            <a:r>
              <a:rPr lang="en-US" sz="2000" baseline="30000" dirty="0" smtClean="0"/>
              <a:t>4,5 </a:t>
            </a:r>
            <a:r>
              <a:rPr lang="en-US" sz="2000" baseline="30000" dirty="0"/>
              <a:t>sec</a:t>
            </a:r>
            <a:endParaRPr lang="it-IT" sz="2000" baseline="30000" dirty="0"/>
          </a:p>
          <a:p>
            <a:endParaRPr lang="it-IT" sz="20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aseline="30000" dirty="0" smtClean="0"/>
              <a:t>Full </a:t>
            </a:r>
            <a:r>
              <a:rPr lang="it-IT" sz="2000" baseline="30000" dirty="0" err="1" smtClean="0"/>
              <a:t>electric</a:t>
            </a:r>
            <a:r>
              <a:rPr lang="it-IT" sz="2000" baseline="30000" dirty="0" smtClean="0"/>
              <a:t> Injection </a:t>
            </a:r>
            <a:r>
              <a:rPr lang="it-IT" sz="2000" baseline="30000" dirty="0" err="1"/>
              <a:t>molding</a:t>
            </a:r>
            <a:r>
              <a:rPr lang="it-IT" sz="2000" baseline="30000" dirty="0"/>
              <a:t> machine 400 ton</a:t>
            </a:r>
          </a:p>
          <a:p>
            <a:endParaRPr lang="it-IT" baseline="30000" dirty="0"/>
          </a:p>
          <a:p>
            <a:endParaRPr lang="it-IT" baseline="30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054" y="922296"/>
            <a:ext cx="2877838" cy="224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-1" y="-1021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dirty="0" smtClean="0">
                <a:solidFill>
                  <a:schemeClr val="bg1"/>
                </a:solidFill>
              </a:rPr>
              <a:t>         </a:t>
            </a:r>
            <a:r>
              <a:rPr lang="it-IT" sz="3600" b="1" dirty="0" err="1" smtClean="0">
                <a:solidFill>
                  <a:schemeClr val="bg1"/>
                </a:solidFill>
              </a:rPr>
              <a:t>Molding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406" y="912796"/>
            <a:ext cx="2439210" cy="237626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6" y="3545445"/>
            <a:ext cx="6948264" cy="312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3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" t="21579" r="1427" b="22440"/>
          <a:stretch/>
        </p:blipFill>
        <p:spPr>
          <a:xfrm>
            <a:off x="0" y="3501008"/>
            <a:ext cx="9144000" cy="3356992"/>
          </a:xfrm>
          <a:prstGeom prst="rect">
            <a:avLst/>
          </a:prstGeom>
        </p:spPr>
      </p:pic>
      <p:sp>
        <p:nvSpPr>
          <p:cNvPr id="11" name="Segnaposto contenuto 12"/>
          <p:cNvSpPr>
            <a:spLocks noGrp="1"/>
          </p:cNvSpPr>
          <p:nvPr>
            <p:ph idx="1"/>
          </p:nvPr>
        </p:nvSpPr>
        <p:spPr>
          <a:xfrm>
            <a:off x="457200" y="607714"/>
            <a:ext cx="8229600" cy="783877"/>
          </a:xfrm>
        </p:spPr>
        <p:txBody>
          <a:bodyPr>
            <a:noAutofit/>
          </a:bodyPr>
          <a:lstStyle/>
          <a:p>
            <a:pPr marL="0"/>
            <a:r>
              <a:rPr lang="en-US" sz="1800" dirty="0"/>
              <a:t>To put to the customer’s disposal our passion, know-how and technology and to </a:t>
            </a:r>
            <a:r>
              <a:rPr lang="en-US" sz="1800" dirty="0" smtClean="0"/>
              <a:t>accompany </a:t>
            </a:r>
            <a:r>
              <a:rPr lang="en-US" sz="1800" dirty="0"/>
              <a:t>them through the world  of industrial automation and robotics</a:t>
            </a:r>
          </a:p>
        </p:txBody>
      </p:sp>
      <p:sp>
        <p:nvSpPr>
          <p:cNvPr id="10" name="Segnaposto contenuto 12"/>
          <p:cNvSpPr txBox="1">
            <a:spLocks/>
          </p:cNvSpPr>
          <p:nvPr/>
        </p:nvSpPr>
        <p:spPr>
          <a:xfrm>
            <a:off x="467544" y="1935479"/>
            <a:ext cx="8229600" cy="1421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1800" dirty="0"/>
              <a:t>to be a worldwide operating, well-structured and organized partner</a:t>
            </a:r>
          </a:p>
          <a:p>
            <a:pPr marL="0"/>
            <a:r>
              <a:rPr lang="en-US" sz="1800" dirty="0"/>
              <a:t>to establish a strong partnership based on trust and reliability strengthen </a:t>
            </a:r>
            <a:r>
              <a:rPr lang="en-US" sz="1800" dirty="0" smtClean="0"/>
              <a:t>through a </a:t>
            </a:r>
            <a:r>
              <a:rPr lang="en-US" sz="1800" dirty="0"/>
              <a:t>clear and open approach</a:t>
            </a:r>
          </a:p>
          <a:p>
            <a:pPr marL="0"/>
            <a:r>
              <a:rPr lang="en-US" sz="1800" dirty="0"/>
              <a:t>to be always a step ahead through constant innovation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070C0"/>
                </a:solidFill>
              </a:rPr>
              <a:t>MISSION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0344" y="1391591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0070C0"/>
                </a:solidFill>
              </a:rPr>
              <a:t>VISION</a:t>
            </a:r>
            <a:endParaRPr lang="it-IT" sz="3600" b="1" dirty="0">
              <a:solidFill>
                <a:srgbClr val="0070C0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427296"/>
            <a:ext cx="817106" cy="26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r="4981" b="15986"/>
          <a:stretch/>
        </p:blipFill>
        <p:spPr>
          <a:xfrm>
            <a:off x="1" y="3509567"/>
            <a:ext cx="9144000" cy="334843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65" y="1911582"/>
            <a:ext cx="651635" cy="76458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84" y="1911582"/>
            <a:ext cx="651635" cy="764586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6860603" y="2155375"/>
            <a:ext cx="2123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aseline="30000" dirty="0"/>
              <a:t>Total </a:t>
            </a:r>
            <a:r>
              <a:rPr lang="it-IT" baseline="30000" dirty="0" err="1"/>
              <a:t>Cycle</a:t>
            </a:r>
            <a:r>
              <a:rPr lang="it-IT" baseline="30000" dirty="0"/>
              <a:t> time: 4,9s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4560181" y="2165735"/>
            <a:ext cx="2123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aseline="30000" dirty="0"/>
              <a:t>Take out time: </a:t>
            </a:r>
            <a:r>
              <a:rPr lang="it-IT" baseline="30000" dirty="0" smtClean="0"/>
              <a:t>0,45s</a:t>
            </a:r>
            <a:endParaRPr lang="it-IT" baseline="300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dirty="0" smtClean="0">
                <a:solidFill>
                  <a:schemeClr val="bg1"/>
                </a:solidFill>
              </a:rPr>
              <a:t>         Side Entry Robot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323528" y="1047379"/>
            <a:ext cx="331236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baseline="30000"/>
            </a:lvl1pPr>
          </a:lstStyle>
          <a:p>
            <a:r>
              <a:rPr lang="it-IT" baseline="0" dirty="0"/>
              <a:t>High </a:t>
            </a:r>
            <a:r>
              <a:rPr lang="it-IT" baseline="0" dirty="0" err="1"/>
              <a:t>Speed</a:t>
            </a:r>
            <a:r>
              <a:rPr lang="it-IT" baseline="0" dirty="0"/>
              <a:t> Side </a:t>
            </a:r>
            <a:r>
              <a:rPr lang="it-IT" baseline="0" dirty="0" err="1"/>
              <a:t>Enty</a:t>
            </a:r>
            <a:r>
              <a:rPr lang="it-IT" baseline="0" dirty="0"/>
              <a:t> </a:t>
            </a:r>
            <a:r>
              <a:rPr lang="en-US" baseline="0" dirty="0"/>
              <a:t>Robot </a:t>
            </a:r>
            <a:r>
              <a:rPr lang="en-US" baseline="0" dirty="0" smtClean="0"/>
              <a:t>for a extremely short take out time.</a:t>
            </a:r>
          </a:p>
          <a:p>
            <a:endParaRPr lang="en-US" baseline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 smtClean="0"/>
              <a:t>CNC controlled, Servo motors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 smtClean="0"/>
              <a:t>Anti vibration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 smtClean="0"/>
              <a:t>Carbon fiber EOATs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 smtClean="0"/>
              <a:t>Easy to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 smtClean="0"/>
              <a:t>HSI Interface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192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7830"/>
            <a:ext cx="9144000" cy="3658632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dirty="0" smtClean="0">
                <a:solidFill>
                  <a:schemeClr val="bg1"/>
                </a:solidFill>
              </a:rPr>
              <a:t>         Packaging and </a:t>
            </a:r>
            <a:r>
              <a:rPr lang="it-IT" sz="3600" b="1" dirty="0" err="1" smtClean="0">
                <a:solidFill>
                  <a:schemeClr val="bg1"/>
                </a:solidFill>
              </a:rPr>
              <a:t>wrapping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032" y="1306450"/>
            <a:ext cx="1422400" cy="142240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307" y="1378458"/>
            <a:ext cx="1218473" cy="1218473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544" y="1196752"/>
            <a:ext cx="1874456" cy="1405842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323528" y="1080317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Full servo </a:t>
            </a:r>
            <a:r>
              <a:rPr lang="en-US" dirty="0" smtClean="0"/>
              <a:t>linked to the automation </a:t>
            </a:r>
            <a:r>
              <a:rPr lang="en-US" dirty="0"/>
              <a:t>lines. The bottom film feed (reverse </a:t>
            </a:r>
            <a:r>
              <a:rPr lang="en-US" dirty="0" err="1"/>
              <a:t>flowpack</a:t>
            </a:r>
            <a:r>
              <a:rPr lang="en-US" dirty="0"/>
              <a:t>) allows the packaging of </a:t>
            </a:r>
            <a:r>
              <a:rPr lang="en-US" dirty="0" smtClean="0"/>
              <a:t>single and pillow packaging.</a:t>
            </a:r>
          </a:p>
          <a:p>
            <a:r>
              <a:rPr lang="en-US" dirty="0" smtClean="0"/>
              <a:t>Ideal for </a:t>
            </a:r>
            <a:r>
              <a:rPr lang="it-IT" dirty="0" err="1" smtClean="0"/>
              <a:t>cutlery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Selected</a:t>
            </a:r>
            <a:r>
              <a:rPr lang="it-IT" dirty="0" smtClean="0"/>
              <a:t> CAMPETELLA </a:t>
            </a:r>
            <a:r>
              <a:rPr lang="it-IT" dirty="0" err="1" smtClean="0"/>
              <a:t>partners</a:t>
            </a:r>
            <a:r>
              <a:rPr lang="it-IT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Fully</a:t>
            </a:r>
            <a:r>
              <a:rPr lang="it-IT" dirty="0" smtClean="0"/>
              <a:t> </a:t>
            </a:r>
            <a:r>
              <a:rPr lang="it-IT" dirty="0" err="1" smtClean="0"/>
              <a:t>integrated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281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7" b="12719"/>
          <a:stretch/>
        </p:blipFill>
        <p:spPr>
          <a:xfrm>
            <a:off x="0" y="3488234"/>
            <a:ext cx="9166026" cy="3369766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dirty="0" smtClean="0">
                <a:solidFill>
                  <a:schemeClr val="bg1"/>
                </a:solidFill>
              </a:rPr>
              <a:t>         Vision </a:t>
            </a:r>
            <a:r>
              <a:rPr lang="it-IT" sz="3600" b="1" dirty="0" err="1" smtClean="0">
                <a:solidFill>
                  <a:schemeClr val="bg1"/>
                </a:solidFill>
              </a:rPr>
              <a:t>quality</a:t>
            </a:r>
            <a:r>
              <a:rPr lang="it-IT" sz="3600" b="1" dirty="0" smtClean="0">
                <a:solidFill>
                  <a:schemeClr val="bg1"/>
                </a:solidFill>
              </a:rPr>
              <a:t> control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323528" y="1080317"/>
            <a:ext cx="6120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Industrial </a:t>
            </a:r>
            <a:r>
              <a:rPr lang="it-IT" dirty="0" err="1"/>
              <a:t>optical</a:t>
            </a:r>
            <a:r>
              <a:rPr lang="it-IT" dirty="0"/>
              <a:t> image </a:t>
            </a:r>
            <a:r>
              <a:rPr lang="it-IT" dirty="0" smtClean="0"/>
              <a:t>processing. </a:t>
            </a:r>
            <a:r>
              <a:rPr lang="en-US" dirty="0" smtClean="0"/>
              <a:t>That </a:t>
            </a:r>
            <a:r>
              <a:rPr lang="en-US" dirty="0"/>
              <a:t>means faulty products in the production process are reliably identified and ejected, and only perfect products are supplied. The result? Increased quality and process </a:t>
            </a:r>
            <a:r>
              <a:rPr lang="en-US" dirty="0" smtClean="0"/>
              <a:t>speed.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Black dots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FlashesShorts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Statistics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584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" t="346" r="-52" b="4829"/>
          <a:stretch/>
        </p:blipFill>
        <p:spPr>
          <a:xfrm>
            <a:off x="0" y="3500439"/>
            <a:ext cx="9144000" cy="3357562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dirty="0" smtClean="0">
                <a:solidFill>
                  <a:schemeClr val="bg1"/>
                </a:solidFill>
              </a:rPr>
              <a:t>         </a:t>
            </a:r>
            <a:r>
              <a:rPr lang="it-IT" sz="3600" b="1" dirty="0" err="1" smtClean="0">
                <a:solidFill>
                  <a:schemeClr val="bg1"/>
                </a:solidFill>
              </a:rPr>
              <a:t>Carton</a:t>
            </a:r>
            <a:r>
              <a:rPr lang="it-IT" sz="3600" b="1" dirty="0" smtClean="0">
                <a:solidFill>
                  <a:schemeClr val="bg1"/>
                </a:solidFill>
              </a:rPr>
              <a:t> Box </a:t>
            </a:r>
            <a:r>
              <a:rPr lang="it-IT" sz="3600" b="1" dirty="0" err="1" smtClean="0">
                <a:solidFill>
                  <a:schemeClr val="bg1"/>
                </a:solidFill>
              </a:rPr>
              <a:t>filling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13" y="1651026"/>
            <a:ext cx="1914148" cy="155143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455" y="1651027"/>
            <a:ext cx="1463043" cy="155143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556792"/>
            <a:ext cx="2024857" cy="2024857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323528" y="1080317"/>
            <a:ext cx="31683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</a:t>
            </a:r>
            <a:r>
              <a:rPr lang="it-IT" dirty="0" err="1" smtClean="0"/>
              <a:t>arton</a:t>
            </a:r>
            <a:r>
              <a:rPr lang="it-IT" dirty="0" smtClean="0"/>
              <a:t> box </a:t>
            </a:r>
            <a:r>
              <a:rPr lang="it-IT" dirty="0" err="1" smtClean="0"/>
              <a:t>erector</a:t>
            </a:r>
            <a:r>
              <a:rPr lang="it-IT" dirty="0" smtClean="0"/>
              <a:t> and </a:t>
            </a:r>
            <a:r>
              <a:rPr lang="it-IT" dirty="0" err="1" smtClean="0"/>
              <a:t>sealer</a:t>
            </a:r>
            <a:r>
              <a:rPr lang="it-IT" dirty="0" smtClean="0"/>
              <a:t> complete of </a:t>
            </a:r>
            <a:r>
              <a:rPr lang="it-IT" dirty="0" err="1" smtClean="0"/>
              <a:t>conveying</a:t>
            </a:r>
            <a:r>
              <a:rPr lang="it-IT" dirty="0" smtClean="0"/>
              <a:t> </a:t>
            </a:r>
            <a:r>
              <a:rPr lang="it-IT" dirty="0" err="1" smtClean="0"/>
              <a:t>systems</a:t>
            </a:r>
            <a:endParaRPr lang="it-IT" dirty="0" smtClean="0"/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Selected</a:t>
            </a:r>
            <a:r>
              <a:rPr lang="it-IT" dirty="0"/>
              <a:t> CAMPETELLA </a:t>
            </a:r>
            <a:r>
              <a:rPr lang="it-IT" dirty="0" err="1"/>
              <a:t>partners</a:t>
            </a:r>
            <a:r>
              <a:rPr lang="it-IT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integrated</a:t>
            </a:r>
            <a:endParaRPr lang="it-IT" dirty="0"/>
          </a:p>
          <a:p>
            <a:endParaRPr lang="it-IT" dirty="0"/>
          </a:p>
          <a:p>
            <a:endParaRPr lang="it-IT" baseline="30000" dirty="0"/>
          </a:p>
        </p:txBody>
      </p:sp>
    </p:spTree>
    <p:extLst>
      <p:ext uri="{BB962C8B-B14F-4D97-AF65-F5344CB8AC3E}">
        <p14:creationId xmlns:p14="http://schemas.microsoft.com/office/powerpoint/2010/main" val="256627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0" t="6706" r="5396" b="10695"/>
          <a:stretch/>
        </p:blipFill>
        <p:spPr>
          <a:xfrm>
            <a:off x="0" y="3500438"/>
            <a:ext cx="9144000" cy="3357562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dirty="0" smtClean="0">
                <a:solidFill>
                  <a:schemeClr val="bg1"/>
                </a:solidFill>
              </a:rPr>
              <a:t>         </a:t>
            </a:r>
            <a:r>
              <a:rPr lang="it-IT" sz="3600" b="1" dirty="0" err="1" smtClean="0">
                <a:solidFill>
                  <a:schemeClr val="bg1"/>
                </a:solidFill>
              </a:rPr>
              <a:t>Scara</a:t>
            </a:r>
            <a:r>
              <a:rPr lang="it-IT" sz="3600" b="1" dirty="0" smtClean="0">
                <a:solidFill>
                  <a:schemeClr val="bg1"/>
                </a:solidFill>
              </a:rPr>
              <a:t> Robot Spin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323528" y="1080317"/>
            <a:ext cx="345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Campetella </a:t>
            </a:r>
            <a:r>
              <a:rPr lang="it-IT" dirty="0"/>
              <a:t>standard scara robot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Small </a:t>
            </a:r>
            <a:r>
              <a:rPr lang="it-IT" dirty="0" err="1"/>
              <a:t>footprint</a:t>
            </a:r>
            <a:r>
              <a:rPr lang="it-IT" dirty="0"/>
              <a:t> 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Multipurpose</a:t>
            </a:r>
            <a:r>
              <a:rPr lang="it-IT" dirty="0" smtClean="0"/>
              <a:t> utilities </a:t>
            </a:r>
            <a:r>
              <a:rPr lang="it-IT" dirty="0" err="1" smtClean="0"/>
              <a:t>as</a:t>
            </a:r>
            <a:r>
              <a:rPr lang="it-IT" dirty="0" smtClean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dirty="0" err="1" smtClean="0"/>
              <a:t>Stacking</a:t>
            </a:r>
            <a:r>
              <a:rPr lang="it-IT" dirty="0" smtClean="0"/>
              <a:t>,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dirty="0" err="1" smtClean="0"/>
              <a:t>palletizing</a:t>
            </a:r>
            <a:r>
              <a:rPr lang="it-IT" dirty="0" smtClean="0"/>
              <a:t>,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dirty="0" err="1" smtClean="0"/>
              <a:t>unloading</a:t>
            </a:r>
            <a:r>
              <a:rPr lang="it-IT" dirty="0" smtClean="0"/>
              <a:t> or </a:t>
            </a:r>
            <a:r>
              <a:rPr lang="it-IT" dirty="0" err="1" smtClean="0"/>
              <a:t>assembling</a:t>
            </a:r>
            <a:endParaRPr lang="it-IT" dirty="0"/>
          </a:p>
          <a:p>
            <a:endParaRPr lang="it-IT" baseline="30000" dirty="0"/>
          </a:p>
        </p:txBody>
      </p:sp>
    </p:spTree>
    <p:extLst>
      <p:ext uri="{BB962C8B-B14F-4D97-AF65-F5344CB8AC3E}">
        <p14:creationId xmlns:p14="http://schemas.microsoft.com/office/powerpoint/2010/main" val="194645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" r="244" b="6495"/>
          <a:stretch/>
        </p:blipFill>
        <p:spPr>
          <a:xfrm>
            <a:off x="0" y="3500439"/>
            <a:ext cx="9144000" cy="3357562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dirty="0" smtClean="0">
                <a:solidFill>
                  <a:schemeClr val="bg1"/>
                </a:solidFill>
              </a:rPr>
              <a:t>         Box </a:t>
            </a:r>
            <a:r>
              <a:rPr lang="it-IT" sz="3600" b="1" dirty="0" err="1" smtClean="0">
                <a:solidFill>
                  <a:schemeClr val="bg1"/>
                </a:solidFill>
              </a:rPr>
              <a:t>closing</a:t>
            </a:r>
            <a:r>
              <a:rPr lang="it-IT" sz="3600" b="1" dirty="0" smtClean="0">
                <a:solidFill>
                  <a:schemeClr val="bg1"/>
                </a:solidFill>
              </a:rPr>
              <a:t> and </a:t>
            </a:r>
            <a:r>
              <a:rPr lang="it-IT" sz="3600" b="1" dirty="0" err="1" smtClean="0">
                <a:solidFill>
                  <a:schemeClr val="bg1"/>
                </a:solidFill>
              </a:rPr>
              <a:t>labelling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95536" y="1050609"/>
            <a:ext cx="31683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Carton</a:t>
            </a:r>
            <a:r>
              <a:rPr lang="it-IT" dirty="0"/>
              <a:t> box </a:t>
            </a:r>
            <a:r>
              <a:rPr lang="it-IT" dirty="0" err="1"/>
              <a:t>erector</a:t>
            </a:r>
            <a:r>
              <a:rPr lang="it-IT" dirty="0"/>
              <a:t> and </a:t>
            </a:r>
            <a:r>
              <a:rPr lang="it-IT" dirty="0" err="1"/>
              <a:t>sealer</a:t>
            </a:r>
            <a:r>
              <a:rPr lang="it-IT" dirty="0"/>
              <a:t> complete of </a:t>
            </a:r>
            <a:r>
              <a:rPr lang="it-IT" dirty="0" err="1" smtClean="0"/>
              <a:t>labeler</a:t>
            </a:r>
            <a:r>
              <a:rPr lang="it-IT" dirty="0" smtClean="0"/>
              <a:t> or </a:t>
            </a:r>
            <a:r>
              <a:rPr lang="it-IT" dirty="0" err="1" smtClean="0"/>
              <a:t>printer</a:t>
            </a:r>
            <a:endParaRPr lang="it-IT" dirty="0"/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Selected</a:t>
            </a:r>
            <a:r>
              <a:rPr lang="it-IT" dirty="0"/>
              <a:t> CAMPETELLA </a:t>
            </a:r>
            <a:r>
              <a:rPr lang="it-IT" dirty="0" err="1"/>
              <a:t>partners</a:t>
            </a:r>
            <a:r>
              <a:rPr lang="it-IT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integrated</a:t>
            </a:r>
            <a:endParaRPr lang="it-IT" dirty="0"/>
          </a:p>
          <a:p>
            <a:endParaRPr lang="it-IT" dirty="0"/>
          </a:p>
          <a:p>
            <a:endParaRPr lang="it-IT" baseline="30000" dirty="0"/>
          </a:p>
        </p:txBody>
      </p:sp>
    </p:spTree>
    <p:extLst>
      <p:ext uri="{BB962C8B-B14F-4D97-AF65-F5344CB8AC3E}">
        <p14:creationId xmlns:p14="http://schemas.microsoft.com/office/powerpoint/2010/main" val="83238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b="6140"/>
          <a:stretch/>
        </p:blipFill>
        <p:spPr>
          <a:xfrm>
            <a:off x="1" y="3500439"/>
            <a:ext cx="9143999" cy="3357562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dirty="0" smtClean="0">
                <a:solidFill>
                  <a:schemeClr val="bg1"/>
                </a:solidFill>
              </a:rPr>
              <a:t>         </a:t>
            </a:r>
            <a:r>
              <a:rPr lang="it-IT" sz="3600" b="1" dirty="0" err="1" smtClean="0">
                <a:solidFill>
                  <a:schemeClr val="bg1"/>
                </a:solidFill>
              </a:rPr>
              <a:t>Palletizing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718" y="1268760"/>
            <a:ext cx="2333091" cy="1941955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23528" y="1080317"/>
            <a:ext cx="345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Campetella </a:t>
            </a:r>
            <a:r>
              <a:rPr lang="it-IT" dirty="0"/>
              <a:t>standard scara robot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Small </a:t>
            </a:r>
            <a:r>
              <a:rPr lang="it-IT" dirty="0" err="1"/>
              <a:t>footprint</a:t>
            </a:r>
            <a:r>
              <a:rPr lang="it-IT" dirty="0"/>
              <a:t> 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/>
              <a:t>Multipurpose</a:t>
            </a:r>
            <a:r>
              <a:rPr lang="it-IT" dirty="0" smtClean="0"/>
              <a:t> utilities </a:t>
            </a:r>
            <a:r>
              <a:rPr lang="it-IT" dirty="0" err="1" smtClean="0"/>
              <a:t>as</a:t>
            </a:r>
            <a:r>
              <a:rPr lang="it-IT" dirty="0" smtClean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dirty="0" err="1" smtClean="0"/>
              <a:t>Stacking</a:t>
            </a:r>
            <a:r>
              <a:rPr lang="it-IT" dirty="0" smtClean="0"/>
              <a:t>,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dirty="0" err="1" smtClean="0"/>
              <a:t>palletizing</a:t>
            </a:r>
            <a:r>
              <a:rPr lang="it-IT" dirty="0" smtClean="0"/>
              <a:t>,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it-IT" dirty="0" err="1" smtClean="0"/>
              <a:t>unloading</a:t>
            </a:r>
            <a:r>
              <a:rPr lang="it-IT" dirty="0" smtClean="0"/>
              <a:t> or </a:t>
            </a:r>
            <a:r>
              <a:rPr lang="it-IT" dirty="0" err="1" smtClean="0"/>
              <a:t>assembling</a:t>
            </a:r>
            <a:endParaRPr lang="it-IT" dirty="0"/>
          </a:p>
          <a:p>
            <a:endParaRPr lang="it-IT" baseline="30000" dirty="0"/>
          </a:p>
        </p:txBody>
      </p:sp>
    </p:spTree>
    <p:extLst>
      <p:ext uri="{BB962C8B-B14F-4D97-AF65-F5344CB8AC3E}">
        <p14:creationId xmlns:p14="http://schemas.microsoft.com/office/powerpoint/2010/main" val="38911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323528" y="1126082"/>
            <a:ext cx="8352928" cy="2421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aseline="30000" dirty="0"/>
              <a:t>Forks are being molded on a  400 ton IMM producing 64 forks in 4,5 sec prior to the downstream automation.</a:t>
            </a:r>
          </a:p>
          <a:p>
            <a:pPr algn="just"/>
            <a:r>
              <a:rPr lang="en-US" sz="2000" baseline="30000" dirty="0"/>
              <a:t>A Side Entry Robot removes the forks from the mold.</a:t>
            </a:r>
          </a:p>
          <a:p>
            <a:pPr algn="just"/>
            <a:r>
              <a:rPr lang="en-US" sz="2000" baseline="30000" dirty="0"/>
              <a:t>The dedicated robot EOAT reduces the pitch of the forks with help of cam-motion system and releases the forks on a conveying system. </a:t>
            </a:r>
          </a:p>
          <a:p>
            <a:pPr algn="just"/>
            <a:r>
              <a:rPr lang="en-US" sz="2000" baseline="30000" dirty="0"/>
              <a:t>After vision inspection the forks are packaged individually in a Flow-Pack machine and </a:t>
            </a:r>
            <a:r>
              <a:rPr lang="en-US" sz="2000" baseline="30000" dirty="0" smtClean="0"/>
              <a:t>immediately after that they will </a:t>
            </a:r>
            <a:r>
              <a:rPr lang="en-US" sz="2000" baseline="30000" dirty="0"/>
              <a:t>be </a:t>
            </a:r>
            <a:r>
              <a:rPr lang="en-US" sz="2000" baseline="30000" dirty="0" smtClean="0"/>
              <a:t>conveyed to </a:t>
            </a:r>
            <a:r>
              <a:rPr lang="en-US" sz="2000" baseline="30000" dirty="0"/>
              <a:t>the next </a:t>
            </a:r>
            <a:r>
              <a:rPr lang="en-US" sz="2000" baseline="30000" dirty="0" smtClean="0"/>
              <a:t>station to be </a:t>
            </a:r>
            <a:r>
              <a:rPr lang="en-US" sz="2000" baseline="30000" dirty="0"/>
              <a:t>bagged in one pillow bag with a total of 60 forks.</a:t>
            </a:r>
          </a:p>
          <a:p>
            <a:pPr algn="just"/>
            <a:r>
              <a:rPr lang="en-US" sz="2000" baseline="30000" dirty="0"/>
              <a:t>Meanwhile an automatic carton erector is preparing an empty carton box ready to be filled with the bagged spoons by using a scara robot. </a:t>
            </a:r>
          </a:p>
          <a:p>
            <a:pPr algn="just"/>
            <a:r>
              <a:rPr lang="en-US" sz="2000" baseline="30000" dirty="0"/>
              <a:t>Once full, the box will be automatically closed and glued, ready to be loaded with a palletizing scara on pallets ready to be loaded on a truck.</a:t>
            </a:r>
          </a:p>
          <a:p>
            <a:pPr algn="just"/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dirty="0" smtClean="0">
                <a:solidFill>
                  <a:schemeClr val="bg1"/>
                </a:solidFill>
              </a:rPr>
              <a:t>         SUMMARY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93427"/>
            <a:ext cx="8928992" cy="236631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  <p:pic>
        <p:nvPicPr>
          <p:cNvPr id="3" name="Campetella Robotic Center - Mini Modula X-Series 2 Cavities yogurt contain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27984" y="3080693"/>
            <a:ext cx="2160240" cy="121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2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dirty="0" smtClean="0">
                <a:solidFill>
                  <a:schemeClr val="bg1"/>
                </a:solidFill>
              </a:rPr>
              <a:t>         VIDEO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  <p:pic>
        <p:nvPicPr>
          <p:cNvPr id="3" name="Campetella Robotic Center - Mini Modula X-Series 2 Cavities yogurt contain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654" y="1052736"/>
            <a:ext cx="8866003" cy="498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2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t="4097" r="972"/>
          <a:stretch/>
        </p:blipFill>
        <p:spPr>
          <a:xfrm>
            <a:off x="1" y="3500438"/>
            <a:ext cx="9144000" cy="335756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89" y="332656"/>
            <a:ext cx="4061622" cy="102142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45" y="1570101"/>
            <a:ext cx="942310" cy="119113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47564" y="278092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 smtClean="0">
                <a:solidFill>
                  <a:srgbClr val="0070C0"/>
                </a:solidFill>
              </a:rPr>
              <a:t>Robotics</a:t>
            </a:r>
            <a:r>
              <a:rPr lang="it-IT" sz="3600" b="1" dirty="0" smtClean="0">
                <a:solidFill>
                  <a:srgbClr val="0070C0"/>
                </a:solidFill>
              </a:rPr>
              <a:t> Packaging Turn-</a:t>
            </a:r>
            <a:r>
              <a:rPr lang="it-IT" sz="3600" b="1" dirty="0" err="1">
                <a:solidFill>
                  <a:srgbClr val="0070C0"/>
                </a:solidFill>
              </a:rPr>
              <a:t>K</a:t>
            </a:r>
            <a:r>
              <a:rPr lang="it-IT" sz="3600" b="1" dirty="0" err="1" smtClean="0">
                <a:solidFill>
                  <a:srgbClr val="0070C0"/>
                </a:solidFill>
              </a:rPr>
              <a:t>ey</a:t>
            </a:r>
            <a:r>
              <a:rPr lang="it-IT" sz="3600" b="1" dirty="0" smtClean="0">
                <a:solidFill>
                  <a:srgbClr val="0070C0"/>
                </a:solidFill>
              </a:rPr>
              <a:t> </a:t>
            </a:r>
            <a:r>
              <a:rPr lang="it-IT" sz="3600" b="1" dirty="0">
                <a:solidFill>
                  <a:srgbClr val="0070C0"/>
                </a:solidFill>
              </a:rPr>
              <a:t>S</a:t>
            </a:r>
            <a:r>
              <a:rPr lang="it-IT" sz="3600" b="1" dirty="0" smtClean="0">
                <a:solidFill>
                  <a:srgbClr val="0070C0"/>
                </a:solidFill>
              </a:rPr>
              <a:t>olutions</a:t>
            </a:r>
            <a:endParaRPr lang="it-IT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96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" t="8328" r="4997" b="4676"/>
          <a:stretch/>
        </p:blipFill>
        <p:spPr>
          <a:xfrm>
            <a:off x="1" y="3500437"/>
            <a:ext cx="9144000" cy="336669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996" y="746224"/>
            <a:ext cx="1146164" cy="1312144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5081376" y="402587"/>
            <a:ext cx="338913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35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«The SMART way of </a:t>
            </a:r>
            <a:r>
              <a:rPr lang="it-IT" sz="135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Engineering</a:t>
            </a:r>
            <a:r>
              <a:rPr lang="it-IT" sz="135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96" y="2105119"/>
            <a:ext cx="1146164" cy="1323881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</a:rPr>
              <a:t>         </a:t>
            </a:r>
            <a:r>
              <a:rPr lang="it-IT" sz="3600" b="1" dirty="0" err="1" smtClean="0">
                <a:solidFill>
                  <a:schemeClr val="bg1"/>
                </a:solidFill>
              </a:rPr>
              <a:t>History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251520" y="908720"/>
            <a:ext cx="42484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dirty="0" smtClean="0"/>
              <a:t>“</a:t>
            </a:r>
            <a:r>
              <a:rPr lang="en-US" dirty="0"/>
              <a:t>The artisan company founded in </a:t>
            </a:r>
            <a:r>
              <a:rPr lang="en-US" dirty="0" smtClean="0"/>
              <a:t>1897 </a:t>
            </a:r>
            <a:r>
              <a:rPr lang="en-US" dirty="0"/>
              <a:t>by </a:t>
            </a:r>
            <a:r>
              <a:rPr lang="en-US" b="1" dirty="0" smtClean="0"/>
              <a:t>Pasquale Campetella</a:t>
            </a:r>
            <a:r>
              <a:rPr lang="en-US" dirty="0"/>
              <a:t> in </a:t>
            </a:r>
            <a:r>
              <a:rPr lang="en-US" b="1" dirty="0" err="1" smtClean="0"/>
              <a:t>Montecassiano</a:t>
            </a:r>
            <a:r>
              <a:rPr lang="en-US" dirty="0" smtClean="0"/>
              <a:t>, </a:t>
            </a:r>
            <a:r>
              <a:rPr lang="en-US" dirty="0"/>
              <a:t>a small </a:t>
            </a:r>
            <a:r>
              <a:rPr lang="en-US" dirty="0" smtClean="0"/>
              <a:t>town </a:t>
            </a:r>
            <a:r>
              <a:rPr lang="en-US" dirty="0"/>
              <a:t>in the heart of </a:t>
            </a:r>
            <a:r>
              <a:rPr lang="en-US" b="1" dirty="0"/>
              <a:t>Marche region</a:t>
            </a:r>
            <a:r>
              <a:rPr lang="en-US" dirty="0"/>
              <a:t>, has evolved into </a:t>
            </a:r>
            <a:r>
              <a:rPr lang="en-US" dirty="0" smtClean="0"/>
              <a:t>an important player, </a:t>
            </a:r>
            <a:r>
              <a:rPr lang="en-US" dirty="0"/>
              <a:t>which has achieved success </a:t>
            </a:r>
            <a:r>
              <a:rPr lang="en-US" dirty="0" smtClean="0"/>
              <a:t>in </a:t>
            </a:r>
            <a:r>
              <a:rPr lang="en-US" dirty="0"/>
              <a:t>Europe and worldwide thanks to its </a:t>
            </a:r>
            <a:r>
              <a:rPr lang="en-US" dirty="0" smtClean="0"/>
              <a:t>winning robotic solutions in plastic injection molding”</a:t>
            </a:r>
            <a:endParaRPr lang="en-US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t="10030" r="8725" b="16945"/>
          <a:stretch/>
        </p:blipFill>
        <p:spPr>
          <a:xfrm>
            <a:off x="7892363" y="2105119"/>
            <a:ext cx="1156294" cy="132388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356" y="2105119"/>
            <a:ext cx="1765175" cy="132388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9" t="18977" r="22437" b="10991"/>
          <a:stretch/>
        </p:blipFill>
        <p:spPr>
          <a:xfrm>
            <a:off x="6076356" y="739404"/>
            <a:ext cx="1765175" cy="1318964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5" r="4897"/>
          <a:stretch/>
        </p:blipFill>
        <p:spPr>
          <a:xfrm>
            <a:off x="7892363" y="739405"/>
            <a:ext cx="1156294" cy="1321444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5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7"/>
          <a:stretch/>
        </p:blipFill>
        <p:spPr>
          <a:xfrm>
            <a:off x="0" y="3515495"/>
            <a:ext cx="9144000" cy="3342506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354637" y="2351782"/>
            <a:ext cx="2004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1897-1980</a:t>
            </a:r>
          </a:p>
          <a:p>
            <a:pPr algn="ctr"/>
            <a:r>
              <a:rPr lang="it-IT" sz="1400" dirty="0" err="1"/>
              <a:t>Agriculture</a:t>
            </a:r>
            <a:r>
              <a:rPr lang="it-IT" sz="1400" dirty="0"/>
              <a:t> </a:t>
            </a:r>
            <a:r>
              <a:rPr lang="it-IT" sz="1400" dirty="0" err="1"/>
              <a:t>machineries</a:t>
            </a:r>
            <a:endParaRPr lang="it-IT" sz="14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2485073" y="2351782"/>
            <a:ext cx="2015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Since1980</a:t>
            </a:r>
          </a:p>
          <a:p>
            <a:pPr algn="ctr"/>
            <a:r>
              <a:rPr lang="it-IT" sz="1400" dirty="0"/>
              <a:t>Industrial </a:t>
            </a:r>
            <a:r>
              <a:rPr lang="it-IT" sz="1400" dirty="0" err="1"/>
              <a:t>automation</a:t>
            </a:r>
            <a:endParaRPr lang="it-IT" sz="14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4644878" y="2351782"/>
            <a:ext cx="20157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/>
              <a:t>Since</a:t>
            </a:r>
            <a:r>
              <a:rPr lang="it-IT" sz="1400" b="1" dirty="0"/>
              <a:t> 1985</a:t>
            </a:r>
          </a:p>
          <a:p>
            <a:pPr algn="ctr"/>
            <a:r>
              <a:rPr lang="it-IT" sz="1400" dirty="0" err="1"/>
              <a:t>integration</a:t>
            </a:r>
            <a:r>
              <a:rPr lang="it-IT" sz="1400" dirty="0"/>
              <a:t> of 6 </a:t>
            </a:r>
            <a:r>
              <a:rPr lang="it-IT" sz="1400" dirty="0" err="1"/>
              <a:t>axes</a:t>
            </a:r>
            <a:r>
              <a:rPr lang="it-IT" sz="1400" dirty="0"/>
              <a:t> </a:t>
            </a:r>
            <a:r>
              <a:rPr lang="it-IT" sz="1400" dirty="0" err="1"/>
              <a:t>robots</a:t>
            </a:r>
            <a:endParaRPr lang="it-IT" sz="14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6838701" y="2351782"/>
            <a:ext cx="19817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 err="1"/>
              <a:t>Since</a:t>
            </a:r>
            <a:r>
              <a:rPr lang="it-IT" sz="1400" b="1" dirty="0"/>
              <a:t> 2000</a:t>
            </a:r>
          </a:p>
          <a:p>
            <a:pPr algn="ctr"/>
            <a:r>
              <a:rPr lang="it-IT" sz="1400" dirty="0" smtClean="0"/>
              <a:t>Packaging, the new </a:t>
            </a:r>
            <a:r>
              <a:rPr lang="it-IT" sz="1400" dirty="0" err="1" smtClean="0"/>
              <a:t>challenge</a:t>
            </a:r>
            <a:endParaRPr lang="it-IT" sz="14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</a:rPr>
              <a:t>         </a:t>
            </a:r>
            <a:r>
              <a:rPr lang="it-IT" sz="3600" b="1" dirty="0" err="1" smtClean="0">
                <a:solidFill>
                  <a:schemeClr val="bg1"/>
                </a:solidFill>
              </a:rPr>
              <a:t>Since</a:t>
            </a:r>
            <a:r>
              <a:rPr lang="it-IT" sz="3600" b="1" dirty="0" smtClean="0">
                <a:solidFill>
                  <a:schemeClr val="bg1"/>
                </a:solidFill>
              </a:rPr>
              <a:t> </a:t>
            </a:r>
            <a:r>
              <a:rPr lang="it-IT" sz="3600" b="1" dirty="0">
                <a:solidFill>
                  <a:schemeClr val="bg1"/>
                </a:solidFill>
              </a:rPr>
              <a:t>1897 120 </a:t>
            </a:r>
            <a:r>
              <a:rPr lang="it-IT" sz="3600" b="1" dirty="0" err="1">
                <a:solidFill>
                  <a:schemeClr val="bg1"/>
                </a:solidFill>
              </a:rPr>
              <a:t>years</a:t>
            </a:r>
            <a:r>
              <a:rPr lang="it-IT" sz="3600" b="1" dirty="0">
                <a:solidFill>
                  <a:schemeClr val="bg1"/>
                </a:solidFill>
              </a:rPr>
              <a:t> </a:t>
            </a:r>
            <a:r>
              <a:rPr lang="it-IT" sz="3600" b="1" dirty="0" err="1">
                <a:solidFill>
                  <a:schemeClr val="bg1"/>
                </a:solidFill>
              </a:rPr>
              <a:t>anniversary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20" y="1006210"/>
            <a:ext cx="2015789" cy="134329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73" y="1006210"/>
            <a:ext cx="2015789" cy="134329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878" y="1006210"/>
            <a:ext cx="2015789" cy="134329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683" y="1008492"/>
            <a:ext cx="2015789" cy="134329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6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3" t="25893" b="5814"/>
          <a:stretch/>
        </p:blipFill>
        <p:spPr>
          <a:xfrm>
            <a:off x="0" y="3500438"/>
            <a:ext cx="9144000" cy="3357562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20" y="1551952"/>
            <a:ext cx="1655523" cy="1888548"/>
          </a:xfrm>
          <a:prstGeom prst="rect">
            <a:avLst/>
          </a:prstGeom>
        </p:spPr>
      </p:pic>
      <p:sp>
        <p:nvSpPr>
          <p:cNvPr id="5" name="Triangolo isoscele 4"/>
          <p:cNvSpPr/>
          <p:nvPr/>
        </p:nvSpPr>
        <p:spPr>
          <a:xfrm rot="15812425">
            <a:off x="5691049" y="1832077"/>
            <a:ext cx="245725" cy="790660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dirty="0" smtClean="0">
                <a:solidFill>
                  <a:schemeClr val="bg1"/>
                </a:solidFill>
              </a:rPr>
              <a:t>         Campetella </a:t>
            </a:r>
            <a:r>
              <a:rPr lang="it-IT" sz="3600" b="1" dirty="0">
                <a:solidFill>
                  <a:schemeClr val="bg1"/>
                </a:solidFill>
              </a:rPr>
              <a:t>in </a:t>
            </a:r>
            <a:r>
              <a:rPr lang="it-IT" sz="3600" b="1" dirty="0" err="1" smtClean="0">
                <a:solidFill>
                  <a:schemeClr val="bg1"/>
                </a:solidFill>
              </a:rPr>
              <a:t>Italy</a:t>
            </a:r>
            <a:endParaRPr lang="it-IT" sz="3600" b="1" dirty="0">
              <a:solidFill>
                <a:schemeClr val="bg1"/>
              </a:solidFill>
            </a:endParaRPr>
          </a:p>
        </p:txBody>
      </p:sp>
      <p:sp>
        <p:nvSpPr>
          <p:cNvPr id="22" name="Triangolo isoscele 21"/>
          <p:cNvSpPr/>
          <p:nvPr/>
        </p:nvSpPr>
        <p:spPr>
          <a:xfrm rot="12713740">
            <a:off x="5594587" y="2810064"/>
            <a:ext cx="245725" cy="368684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42" y="717883"/>
            <a:ext cx="2829656" cy="2711117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>
          <a:xfrm>
            <a:off x="6196502" y="764704"/>
            <a:ext cx="2639110" cy="263911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251520" y="908720"/>
            <a:ext cx="4248472" cy="21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sz="1600" dirty="0" smtClean="0"/>
              <a:t>“</a:t>
            </a:r>
            <a:r>
              <a:rPr lang="en-US" sz="1600" b="1" dirty="0" smtClean="0"/>
              <a:t>Marche's </a:t>
            </a:r>
            <a:r>
              <a:rPr lang="en-US" sz="1600" b="1" dirty="0"/>
              <a:t>economy </a:t>
            </a:r>
            <a:r>
              <a:rPr lang="en-US" sz="1600" dirty="0"/>
              <a:t>is mostly based on </a:t>
            </a:r>
            <a:r>
              <a:rPr lang="en-US" sz="1600" dirty="0" smtClean="0"/>
              <a:t>the traditional </a:t>
            </a:r>
            <a:r>
              <a:rPr lang="en-US" sz="1600" dirty="0"/>
              <a:t>manufacturing </a:t>
            </a:r>
            <a:r>
              <a:rPr lang="en-US" sz="1600" dirty="0" smtClean="0"/>
              <a:t>sectors for typical </a:t>
            </a:r>
            <a:r>
              <a:rPr lang="en-US" sz="1600" dirty="0"/>
              <a:t>Made in Italy products such as shoes, clothing, electric appliances, machinery, </a:t>
            </a:r>
            <a:r>
              <a:rPr lang="en-US" sz="1600" dirty="0" smtClean="0"/>
              <a:t>furniture, automotive.</a:t>
            </a:r>
          </a:p>
          <a:p>
            <a:pPr algn="just">
              <a:spcBef>
                <a:spcPct val="20000"/>
              </a:spcBef>
            </a:pPr>
            <a:r>
              <a:rPr lang="en-US" sz="1600" dirty="0"/>
              <a:t>The industrial vocation of the region is </a:t>
            </a:r>
            <a:r>
              <a:rPr lang="en-US" sz="1600" dirty="0" smtClean="0"/>
              <a:t>confirmed by the presence of excellent mould makers and </a:t>
            </a:r>
            <a:r>
              <a:rPr lang="en-US" sz="1600" dirty="0" err="1" smtClean="0"/>
              <a:t>moulders</a:t>
            </a:r>
            <a:r>
              <a:rPr lang="en-US" sz="1600" dirty="0" smtClean="0"/>
              <a:t> of the Italian plastic industry.”</a:t>
            </a:r>
          </a:p>
        </p:txBody>
      </p:sp>
    </p:spTree>
    <p:extLst>
      <p:ext uri="{BB962C8B-B14F-4D97-AF65-F5344CB8AC3E}">
        <p14:creationId xmlns:p14="http://schemas.microsoft.com/office/powerpoint/2010/main" val="229106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9" b="26613"/>
          <a:stretch/>
        </p:blipFill>
        <p:spPr>
          <a:xfrm>
            <a:off x="0" y="3500438"/>
            <a:ext cx="9144000" cy="335756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44511" y="742621"/>
            <a:ext cx="450961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Employees</a:t>
            </a:r>
            <a:r>
              <a:rPr lang="en-US" dirty="0"/>
              <a:t>: 94</a:t>
            </a:r>
            <a:endParaRPr lang="it-IT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350 robots installed In 2016</a:t>
            </a:r>
            <a:endParaRPr lang="it-IT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Domestic</a:t>
            </a:r>
            <a:r>
              <a:rPr lang="en-US" dirty="0"/>
              <a:t>: 20%</a:t>
            </a:r>
            <a:endParaRPr lang="it-IT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Export: 80</a:t>
            </a:r>
            <a:r>
              <a:rPr lang="en-US" dirty="0" smtClean="0"/>
              <a:t>%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15,000,000 € Turn Over in 2017</a:t>
            </a:r>
            <a:endParaRPr lang="it-IT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New Plant of 8500 m2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28" name="Rettangolo 27"/>
          <p:cNvSpPr/>
          <p:nvPr/>
        </p:nvSpPr>
        <p:spPr>
          <a:xfrm>
            <a:off x="3796615" y="742621"/>
            <a:ext cx="5347385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Cooperation </a:t>
            </a:r>
            <a:r>
              <a:rPr lang="en-US" dirty="0"/>
              <a:t>with international </a:t>
            </a:r>
            <a:r>
              <a:rPr lang="en-US" dirty="0" smtClean="0"/>
              <a:t>suppliers</a:t>
            </a:r>
            <a:endParaRPr lang="it-IT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21 </a:t>
            </a:r>
            <a:r>
              <a:rPr lang="en-US" dirty="0"/>
              <a:t>Distributors and Service </a:t>
            </a:r>
            <a:r>
              <a:rPr lang="en-US" dirty="0" smtClean="0"/>
              <a:t>Centers </a:t>
            </a:r>
            <a:r>
              <a:rPr lang="en-US" dirty="0"/>
              <a:t>world wide</a:t>
            </a:r>
            <a:endParaRPr lang="it-IT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Business in </a:t>
            </a:r>
            <a:r>
              <a:rPr lang="en-US" dirty="0" smtClean="0"/>
              <a:t>26 </a:t>
            </a:r>
            <a:r>
              <a:rPr lang="en-US" dirty="0"/>
              <a:t>countries</a:t>
            </a:r>
            <a:endParaRPr lang="it-IT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Industry 4.0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Lean production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dirty="0" smtClean="0">
                <a:solidFill>
                  <a:schemeClr val="bg1"/>
                </a:solidFill>
              </a:rPr>
              <a:t>         Campetella </a:t>
            </a:r>
            <a:r>
              <a:rPr lang="it-IT" sz="3600" b="1" dirty="0" err="1">
                <a:solidFill>
                  <a:schemeClr val="bg1"/>
                </a:solidFill>
              </a:rPr>
              <a:t>today</a:t>
            </a:r>
            <a:endParaRPr lang="it-IT" sz="3600" b="1" dirty="0">
              <a:solidFill>
                <a:schemeClr val="bg1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8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t="22892" r="8335" b="32491"/>
          <a:stretch/>
        </p:blipFill>
        <p:spPr>
          <a:xfrm>
            <a:off x="-2258" y="3500438"/>
            <a:ext cx="9146257" cy="335756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dirty="0" smtClean="0">
                <a:solidFill>
                  <a:schemeClr val="bg1"/>
                </a:solidFill>
              </a:rPr>
              <a:t>         </a:t>
            </a:r>
            <a:r>
              <a:rPr lang="it-IT" sz="3600" b="1" dirty="0" err="1" smtClean="0">
                <a:solidFill>
                  <a:schemeClr val="bg1"/>
                </a:solidFill>
              </a:rPr>
              <a:t>Growth</a:t>
            </a:r>
            <a:r>
              <a:rPr lang="it-IT" sz="3600" b="1" dirty="0" smtClean="0">
                <a:solidFill>
                  <a:schemeClr val="bg1"/>
                </a:solidFill>
              </a:rPr>
              <a:t> Rate 2010 </a:t>
            </a:r>
            <a:r>
              <a:rPr lang="it-IT" sz="3600" b="1" dirty="0">
                <a:solidFill>
                  <a:schemeClr val="bg1"/>
                </a:solidFill>
              </a:rPr>
              <a:t>- </a:t>
            </a:r>
            <a:r>
              <a:rPr lang="it-IT" sz="3600" b="1" dirty="0" smtClean="0">
                <a:solidFill>
                  <a:schemeClr val="bg1"/>
                </a:solidFill>
              </a:rPr>
              <a:t>2016</a:t>
            </a:r>
            <a:endParaRPr lang="it-IT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Grafico 4"/>
          <p:cNvGraphicFramePr/>
          <p:nvPr>
            <p:extLst>
              <p:ext uri="{D42A27DB-BD31-4B8C-83A1-F6EECF244321}">
                <p14:modId xmlns:p14="http://schemas.microsoft.com/office/powerpoint/2010/main" val="2730640073"/>
              </p:ext>
            </p:extLst>
          </p:nvPr>
        </p:nvGraphicFramePr>
        <p:xfrm>
          <a:off x="318659" y="932506"/>
          <a:ext cx="4613381" cy="3360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  <p:graphicFrame>
        <p:nvGraphicFramePr>
          <p:cNvPr id="15" name="Grafico 14"/>
          <p:cNvGraphicFramePr/>
          <p:nvPr>
            <p:extLst/>
          </p:nvPr>
        </p:nvGraphicFramePr>
        <p:xfrm>
          <a:off x="5348919" y="1075952"/>
          <a:ext cx="4115997" cy="2424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414127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magin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6237312"/>
            <a:ext cx="1393170" cy="459462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dirty="0" smtClean="0">
                <a:solidFill>
                  <a:schemeClr val="bg1"/>
                </a:solidFill>
              </a:rPr>
              <a:t>         Business </a:t>
            </a:r>
            <a:r>
              <a:rPr lang="it-IT" sz="3600" b="1" dirty="0" err="1" smtClean="0">
                <a:solidFill>
                  <a:schemeClr val="bg1"/>
                </a:solidFill>
              </a:rPr>
              <a:t>Units</a:t>
            </a:r>
            <a:endParaRPr lang="it-IT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Grafico 2"/>
          <p:cNvGraphicFramePr/>
          <p:nvPr>
            <p:extLst>
              <p:ext uri="{D42A27DB-BD31-4B8C-83A1-F6EECF244321}">
                <p14:modId xmlns:p14="http://schemas.microsoft.com/office/powerpoint/2010/main" val="3378383035"/>
              </p:ext>
            </p:extLst>
          </p:nvPr>
        </p:nvGraphicFramePr>
        <p:xfrm>
          <a:off x="202" y="1121146"/>
          <a:ext cx="4320480" cy="3125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7" name="Immagine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t="22892" r="8335" b="32491"/>
          <a:stretch/>
        </p:blipFill>
        <p:spPr>
          <a:xfrm>
            <a:off x="-8749" y="3501621"/>
            <a:ext cx="9146257" cy="3357562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  <p:graphicFrame>
        <p:nvGraphicFramePr>
          <p:cNvPr id="12" name="Grafico 11"/>
          <p:cNvGraphicFramePr/>
          <p:nvPr>
            <p:extLst>
              <p:ext uri="{D42A27DB-BD31-4B8C-83A1-F6EECF244321}">
                <p14:modId xmlns:p14="http://schemas.microsoft.com/office/powerpoint/2010/main" val="3007971458"/>
              </p:ext>
            </p:extLst>
          </p:nvPr>
        </p:nvGraphicFramePr>
        <p:xfrm>
          <a:off x="4499992" y="1121146"/>
          <a:ext cx="4216231" cy="2951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1188334" y="66177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dirty="0" smtClean="0"/>
              <a:t>Business Units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553305" y="714878"/>
            <a:ext cx="2883373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dirty="0" smtClean="0"/>
              <a:t>Packaging market</a:t>
            </a:r>
          </a:p>
          <a:p>
            <a:pPr algn="just">
              <a:spcBef>
                <a:spcPct val="2000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2403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0" t="15616" r="24630" b="54577"/>
          <a:stretch/>
        </p:blipFill>
        <p:spPr>
          <a:xfrm>
            <a:off x="0" y="3500437"/>
            <a:ext cx="9144000" cy="335756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" b="16496"/>
          <a:stretch/>
        </p:blipFill>
        <p:spPr>
          <a:xfrm>
            <a:off x="1475656" y="630734"/>
            <a:ext cx="5286825" cy="2869704"/>
          </a:xfrm>
          <a:prstGeom prst="rect">
            <a:avLst/>
          </a:prstGeom>
        </p:spPr>
      </p:pic>
      <p:sp>
        <p:nvSpPr>
          <p:cNvPr id="51" name="CasellaDiTesto 50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it-IT" sz="3600" b="1" dirty="0" smtClean="0">
                <a:solidFill>
                  <a:schemeClr val="bg1"/>
                </a:solidFill>
              </a:rPr>
              <a:t>         Campetella </a:t>
            </a:r>
            <a:r>
              <a:rPr lang="it-IT" sz="3600" b="1" dirty="0">
                <a:solidFill>
                  <a:schemeClr val="bg1"/>
                </a:solidFill>
              </a:rPr>
              <a:t>World Wide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7374704" y="2455266"/>
            <a:ext cx="1692417" cy="924490"/>
            <a:chOff x="502556" y="1742619"/>
            <a:chExt cx="1692417" cy="924490"/>
          </a:xfrm>
        </p:grpSpPr>
        <p:sp>
          <p:nvSpPr>
            <p:cNvPr id="6" name="Rettangolo 5"/>
            <p:cNvSpPr/>
            <p:nvPr/>
          </p:nvSpPr>
          <p:spPr>
            <a:xfrm>
              <a:off x="683569" y="1742619"/>
              <a:ext cx="128057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/>
                <a:t>Local Sales &amp; Service</a:t>
              </a:r>
              <a:endParaRPr lang="it-IT" sz="1000" dirty="0"/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683569" y="2060848"/>
              <a:ext cx="151140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/>
                <a:t>Direct from Italy</a:t>
              </a:r>
              <a:endParaRPr lang="it-IT" sz="1000" dirty="0"/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683568" y="2420888"/>
              <a:ext cx="151140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 smtClean="0"/>
                <a:t>Future project</a:t>
              </a:r>
              <a:endParaRPr lang="it-IT" sz="1000" dirty="0"/>
            </a:p>
          </p:txBody>
        </p:sp>
        <p:sp>
          <p:nvSpPr>
            <p:cNvPr id="3" name="Rettangolo 2"/>
            <p:cNvSpPr/>
            <p:nvPr/>
          </p:nvSpPr>
          <p:spPr>
            <a:xfrm>
              <a:off x="503548" y="1833254"/>
              <a:ext cx="72008" cy="7200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502556" y="2163943"/>
              <a:ext cx="72008" cy="72008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503548" y="2514806"/>
              <a:ext cx="72008" cy="7200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0" name="Immagin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214420"/>
            <a:ext cx="864096" cy="217489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551" y="6427296"/>
            <a:ext cx="817106" cy="269478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588477" cy="7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8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7818</TotalTime>
  <Words>1014</Words>
  <Application>Microsoft Macintosh PowerPoint</Application>
  <PresentationFormat>On-screen Show (4:3)</PresentationFormat>
  <Paragraphs>212</Paragraphs>
  <Slides>29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 Black</vt:lpstr>
      <vt:lpstr>Calibri</vt:lpstr>
      <vt:lpstr>GillSans-Italic</vt:lpstr>
      <vt:lpstr>Wingdings</vt:lpstr>
      <vt:lpstr>Arial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ORDINE INGEGNERI DELLA PROVINCIA DI MACERATA   Commissione Sostenibilità Energetico-Ambientale</dc:title>
  <dc:creator>Domenico Luciani</dc:creator>
  <cp:lastModifiedBy>Chris Butcher</cp:lastModifiedBy>
  <cp:revision>514</cp:revision>
  <cp:lastPrinted>2017-03-01T17:13:30Z</cp:lastPrinted>
  <dcterms:created xsi:type="dcterms:W3CDTF">2012-03-29T18:00:17Z</dcterms:created>
  <dcterms:modified xsi:type="dcterms:W3CDTF">2017-06-19T19:42:34Z</dcterms:modified>
</cp:coreProperties>
</file>